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33" r:id="rId2"/>
    <p:sldId id="297" r:id="rId3"/>
    <p:sldId id="291" r:id="rId4"/>
    <p:sldId id="308" r:id="rId5"/>
    <p:sldId id="332" r:id="rId6"/>
    <p:sldId id="307" r:id="rId7"/>
    <p:sldId id="329" r:id="rId8"/>
    <p:sldId id="303" r:id="rId9"/>
    <p:sldId id="304" r:id="rId10"/>
    <p:sldId id="330" r:id="rId11"/>
    <p:sldId id="306" r:id="rId12"/>
    <p:sldId id="331" r:id="rId13"/>
    <p:sldId id="312" r:id="rId14"/>
    <p:sldId id="3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2BB4"/>
    <a:srgbClr val="DA08EA"/>
    <a:srgbClr val="E903EF"/>
    <a:srgbClr val="F200F2"/>
    <a:srgbClr val="FF00FF"/>
    <a:srgbClr val="FF33CC"/>
    <a:srgbClr val="0000FF"/>
    <a:srgbClr val="0033CC"/>
    <a:srgbClr val="3333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60"/>
  </p:normalViewPr>
  <p:slideViewPr>
    <p:cSldViewPr>
      <p:cViewPr>
        <p:scale>
          <a:sx n="66" d="100"/>
          <a:sy n="66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93EF-9F5E-4D96-AC65-54F1AB508075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BBE3-C533-4BD1-846A-41D9D2FEE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CDF30-1AE4-47D2-B099-C7ADB2126233}" type="datetimeFigureOut">
              <a:rPr lang="en-US" smtClean="0"/>
              <a:pPr/>
              <a:t>6/5/2010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6196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CHAPTER FIVE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75000"/>
              </a:schemeClr>
            </a:gs>
            <a:gs pos="40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ldier_memorial_h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762000"/>
            <a:ext cx="3086439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2514600"/>
            <a:ext cx="7391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200" dirty="0" smtClean="0"/>
              <a:t>Can cause severe anxiety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r>
              <a:rPr lang="en-US" sz="2200" dirty="0" smtClean="0"/>
              <a:t>Many different “Triggers” are possible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r>
              <a:rPr lang="en-US" sz="2200" dirty="0" smtClean="0"/>
              <a:t>Patients experiences the exact same emotions as before</a:t>
            </a:r>
          </a:p>
          <a:p>
            <a:endParaRPr lang="en-US" sz="2200" dirty="0" smtClean="0"/>
          </a:p>
          <a:p>
            <a:r>
              <a:rPr lang="en-US" sz="2200" dirty="0" smtClean="0"/>
              <a:t>Patients often display hyper vigilance</a:t>
            </a:r>
          </a:p>
          <a:p>
            <a:r>
              <a:rPr lang="en-US" sz="2200" dirty="0" smtClean="0"/>
              <a:t> </a:t>
            </a:r>
          </a:p>
          <a:p>
            <a:r>
              <a:rPr lang="en-US" sz="2200" dirty="0" smtClean="0"/>
              <a:t>Patients may have paradoxical reactions to certain medications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838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Post Traumatic </a:t>
            </a:r>
          </a:p>
          <a:p>
            <a:pPr algn="ctr"/>
            <a:r>
              <a:rPr lang="en-US" sz="2800" b="1" dirty="0" smtClean="0"/>
              <a:t>Stress Disorder</a:t>
            </a:r>
            <a:endParaRPr lang="en-US" sz="2800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urglass_bl_hcv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" y="206514"/>
            <a:ext cx="1611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PTSD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966079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200" dirty="0" smtClean="0"/>
              <a:t>No sudden loud noises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Do not touch unexpectedly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Don’t approach from behind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Gentle reassurance, no restraints</a:t>
            </a: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Gently guide the patient through the experience</a:t>
            </a:r>
          </a:p>
        </p:txBody>
      </p:sp>
      <p:pic>
        <p:nvPicPr>
          <p:cNvPr id="7" name="Picture 6" descr="34911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1624584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014478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Be tactful, don’t diminish – this is REAL for the patient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Patient often needs a sense of control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Need for a sense of safety; physically AND emotionally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Look for verbal and nonverbal clues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Be creative </a:t>
            </a:r>
          </a:p>
        </p:txBody>
      </p:sp>
      <p:pic>
        <p:nvPicPr>
          <p:cNvPr id="6" name="Picture 5" descr="military_dog_tags_hanging_pc_800_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0"/>
            <a:ext cx="1143000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-36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1097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676400"/>
            <a:ext cx="3606451" cy="4800600"/>
          </a:xfrm>
        </p:spPr>
      </p:pic>
      <p:sp>
        <p:nvSpPr>
          <p:cNvPr id="3" name="TextBox 2"/>
          <p:cNvSpPr txBox="1"/>
          <p:nvPr/>
        </p:nvSpPr>
        <p:spPr>
          <a:xfrm>
            <a:off x="4572000" y="1752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Don’t generalize or make assumptions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409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Embrace our differences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5716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Don’t be afraid to ask questions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66800" y="533401"/>
            <a:ext cx="8001000" cy="584775"/>
          </a:xfrm>
          <a:prstGeom prst="rect">
            <a:avLst/>
          </a:prstGeom>
          <a:ln w="22225">
            <a:solidFill>
              <a:srgbClr val="F6E836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odoni MT" pitchFamily="18" charset="0"/>
                <a:cs typeface="Courier New" pitchFamily="49" charset="0"/>
              </a:rPr>
              <a:t>Working with people from different cultures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267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Respect is the key</a:t>
            </a:r>
            <a:endParaRPr lang="en-US" sz="2000" dirty="0"/>
          </a:p>
        </p:txBody>
      </p:sp>
      <p:pic>
        <p:nvPicPr>
          <p:cNvPr id="12" name="Picture 11" descr="key_to_the_world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4800600"/>
            <a:ext cx="3467100" cy="165735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iple Native Flute.jpg"/>
          <p:cNvPicPr>
            <a:picLocks noChangeAspect="1"/>
          </p:cNvPicPr>
          <p:nvPr/>
        </p:nvPicPr>
        <p:blipFill>
          <a:blip r:embed="rId2" cstate="print">
            <a:lum bright="16000" contrast="-1000"/>
          </a:blip>
          <a:stretch>
            <a:fillRect/>
          </a:stretch>
        </p:blipFill>
        <p:spPr>
          <a:xfrm>
            <a:off x="381000" y="3276600"/>
            <a:ext cx="196215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 descr="Creati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762"/>
          <a:stretch>
            <a:fillRect/>
          </a:stretch>
        </p:blipFill>
        <p:spPr>
          <a:xfrm>
            <a:off x="3200400" y="4876800"/>
            <a:ext cx="1467266" cy="1524000"/>
          </a:xfrm>
        </p:spPr>
      </p:pic>
      <p:pic>
        <p:nvPicPr>
          <p:cNvPr id="8" name="Picture 7" descr="m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667000"/>
            <a:ext cx="21336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low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5217" y="3231346"/>
            <a:ext cx="2533067" cy="202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949020" y="5486400"/>
            <a:ext cx="36615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Think fast!</a:t>
            </a:r>
            <a:endParaRPr lang="en-US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9587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creative!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18" name="Picture 17" descr="Tibetan Singing Bow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7950" y="533400"/>
            <a:ext cx="154305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2181972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71552" y="457200"/>
            <a:ext cx="1891048" cy="161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aisy_daisy_prt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restless patient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Unfinished business, fear of the unknown</a:t>
            </a:r>
          </a:p>
          <a:p>
            <a:pPr>
              <a:buFont typeface="Courier New" pitchFamily="49" charset="0"/>
              <a:buChar char="o"/>
            </a:pPr>
            <a:endParaRPr lang="en-US" sz="2400" b="1" dirty="0" smtClean="0"/>
          </a:p>
          <a:p>
            <a:r>
              <a:rPr lang="en-US" sz="2400" b="1" dirty="0" smtClean="0"/>
              <a:t>Last hoorah, terminal agitation, near death awareness</a:t>
            </a:r>
          </a:p>
          <a:p>
            <a:pPr>
              <a:buFont typeface="Courier New" pitchFamily="49" charset="0"/>
              <a:buChar char="o"/>
            </a:pPr>
            <a:endParaRPr lang="en-US" sz="2400" b="1" dirty="0" smtClean="0"/>
          </a:p>
          <a:p>
            <a:r>
              <a:rPr lang="en-US" sz="2400" b="1" dirty="0" smtClean="0"/>
              <a:t>Confusion, hallucinations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Alzheimer’s disease</a:t>
            </a:r>
          </a:p>
          <a:p>
            <a:pPr>
              <a:buFont typeface="Courier New" pitchFamily="49" charset="0"/>
              <a:buChar char="o"/>
            </a:pPr>
            <a:endParaRPr lang="en-US" sz="2400" b="1" dirty="0" smtClean="0"/>
          </a:p>
          <a:p>
            <a:r>
              <a:rPr lang="en-US" sz="2400" b="1" dirty="0" smtClean="0"/>
              <a:t>Veterans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PTSD</a:t>
            </a:r>
            <a:endParaRPr lang="en-US" sz="2400" b="1" dirty="0"/>
          </a:p>
        </p:txBody>
      </p:sp>
      <p:pic>
        <p:nvPicPr>
          <p:cNvPr id="9" name="Picture 8" descr="34896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819400"/>
            <a:ext cx="2438400" cy="1627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fall_leaves_branch_swaying_l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81000"/>
            <a:ext cx="1676400" cy="12477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zzle_sld_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Alzheimer’s patients</a:t>
            </a:r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178784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Often perceive to be living in the past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May not recognize their loved ones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Do not realize it when they hurt loved ones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Often cannot speak – yet they can sing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May be confused/frightened</a:t>
            </a:r>
          </a:p>
        </p:txBody>
      </p:sp>
      <p:pic>
        <p:nvPicPr>
          <p:cNvPr id="8" name="Picture 7" descr="82560998.jpg"/>
          <p:cNvPicPr>
            <a:picLocks noChangeAspect="1"/>
          </p:cNvPicPr>
          <p:nvPr/>
        </p:nvPicPr>
        <p:blipFill>
          <a:blip r:embed="rId3" cstate="print"/>
          <a:srcRect t="31579"/>
          <a:stretch>
            <a:fillRect/>
          </a:stretch>
        </p:blipFill>
        <p:spPr>
          <a:xfrm>
            <a:off x="5029200" y="4114800"/>
            <a:ext cx="1409796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295400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Calm demeanor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Reassurance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Kind facial expressions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Lead by example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Short yes/no questions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Physical touch may bring a patient back to the “now”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Start every conversation with the patient’s name</a:t>
            </a:r>
          </a:p>
        </p:txBody>
      </p:sp>
      <p:pic>
        <p:nvPicPr>
          <p:cNvPr id="10" name="Picture 9" descr="goose_fly_sm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628650"/>
            <a:ext cx="752475" cy="666750"/>
          </a:xfrm>
          <a:prstGeom prst="rect">
            <a:avLst/>
          </a:prstGeom>
        </p:spPr>
      </p:pic>
      <p:pic>
        <p:nvPicPr>
          <p:cNvPr id="11" name="Picture 10" descr="goose_fly_sm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762000"/>
            <a:ext cx="752475" cy="666750"/>
          </a:xfrm>
          <a:prstGeom prst="rect">
            <a:avLst/>
          </a:prstGeom>
        </p:spPr>
      </p:pic>
      <p:pic>
        <p:nvPicPr>
          <p:cNvPr id="9" name="Picture 8" descr="goose_fly_l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762000"/>
            <a:ext cx="1390650" cy="123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89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can you support an Alzheimer’s patient?</a:t>
            </a:r>
            <a:endParaRPr 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049953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Avoid questions about long term past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Do not argue with the patient about time, place or circumstance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If patient gets agitated – redirect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Allow loved ones to lament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Loved ones often struggle with role reversal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patient’s decline may be hard on loved ones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If the patient is non verbal, try the ‘singing conversation’ option</a:t>
            </a:r>
            <a:endParaRPr lang="en-US" sz="2400" dirty="0"/>
          </a:p>
        </p:txBody>
      </p:sp>
      <p:pic>
        <p:nvPicPr>
          <p:cNvPr id="5" name="Picture 4" descr="rotating_gears_PA_500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484730"/>
            <a:ext cx="3219450" cy="216347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erican_eagle_qx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86200" y="457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doni MT Condensed" pitchFamily="18" charset="0"/>
              </a:rPr>
              <a:t>Veterans</a:t>
            </a:r>
            <a:endParaRPr lang="en-US" sz="4000" b="1" dirty="0">
              <a:latin typeface="Bodoni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237595"/>
            <a:ext cx="518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 Often prefer a fellow veteran </a:t>
            </a:r>
          </a:p>
          <a:p>
            <a:pPr algn="ctr"/>
            <a:r>
              <a:rPr lang="en-US" sz="2000" dirty="0" smtClean="0"/>
              <a:t>as their volunteer</a:t>
            </a:r>
          </a:p>
          <a:p>
            <a:pPr algn="ctr">
              <a:buFont typeface="Wingdings" pitchFamily="2" charset="2"/>
              <a:buChar char="§"/>
            </a:pPr>
            <a:endParaRPr lang="en-US" sz="2000" dirty="0" smtClean="0"/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 Often underreport because of </a:t>
            </a:r>
          </a:p>
          <a:p>
            <a:pPr algn="ctr"/>
            <a:r>
              <a:rPr lang="en-US" sz="2000" dirty="0" smtClean="0"/>
              <a:t>military stoicism</a:t>
            </a:r>
          </a:p>
          <a:p>
            <a:pPr algn="ctr">
              <a:buFont typeface="Wingdings" pitchFamily="2" charset="2"/>
              <a:buChar char="§"/>
            </a:pPr>
            <a:endParaRPr lang="en-US" sz="2000" dirty="0" smtClean="0"/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  Veterans sometimes have been </a:t>
            </a:r>
          </a:p>
          <a:p>
            <a:pPr algn="ctr"/>
            <a:r>
              <a:rPr lang="en-US" sz="2000" dirty="0" smtClean="0"/>
              <a:t> sexually assaulted</a:t>
            </a:r>
          </a:p>
          <a:p>
            <a:pPr algn="ctr">
              <a:buFont typeface="Wingdings" pitchFamily="2" charset="2"/>
              <a:buChar char="§"/>
            </a:pPr>
            <a:endParaRPr lang="en-US" sz="2000" dirty="0" smtClean="0"/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 Sometimes wish to share </a:t>
            </a:r>
          </a:p>
          <a:p>
            <a:pPr algn="ctr"/>
            <a:r>
              <a:rPr lang="en-US" sz="2000" dirty="0" smtClean="0"/>
              <a:t>   about their experiences</a:t>
            </a:r>
          </a:p>
          <a:p>
            <a:pPr algn="ctr">
              <a:buFont typeface="Wingdings" pitchFamily="2" charset="2"/>
              <a:buChar char="§"/>
            </a:pPr>
            <a:endParaRPr lang="en-US" sz="2000" dirty="0" smtClean="0"/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 Sedation may cause a sense </a:t>
            </a:r>
          </a:p>
          <a:p>
            <a:pPr algn="ctr"/>
            <a:r>
              <a:rPr lang="en-US" sz="2000" dirty="0" smtClean="0"/>
              <a:t>of loss of control</a:t>
            </a:r>
          </a:p>
        </p:txBody>
      </p:sp>
      <p:pic>
        <p:nvPicPr>
          <p:cNvPr id="8" name="Picture 7" descr="30463552_thb.jpg"/>
          <p:cNvPicPr>
            <a:picLocks noChangeAspect="1"/>
          </p:cNvPicPr>
          <p:nvPr/>
        </p:nvPicPr>
        <p:blipFill>
          <a:blip r:embed="rId3" cstate="print"/>
          <a:srcRect t="19048"/>
          <a:stretch>
            <a:fillRect/>
          </a:stretch>
        </p:blipFill>
        <p:spPr>
          <a:xfrm>
            <a:off x="7848600" y="5225670"/>
            <a:ext cx="1096383" cy="13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eteran_saluting_flag_at_iwo_jima_h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3836670" cy="4038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7200" y="3024187"/>
            <a:ext cx="419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 May suffer from PTSD</a:t>
            </a:r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May suffer from moral injuries</a:t>
            </a:r>
          </a:p>
          <a:p>
            <a:pPr>
              <a:buFont typeface="Wingdings" pitchFamily="2" charset="2"/>
              <a:buChar char="§"/>
            </a:pPr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May have “unknown” children</a:t>
            </a:r>
          </a:p>
          <a:p>
            <a:endParaRPr lang="en-US" sz="2200" dirty="0" smtClean="0"/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No judgments/assumptions</a:t>
            </a:r>
          </a:p>
        </p:txBody>
      </p:sp>
      <p:pic>
        <p:nvPicPr>
          <p:cNvPr id="16" name="Picture 15" descr="military_dog_tags_laying_down_pc_400_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733" y="5334000"/>
            <a:ext cx="1583267" cy="8905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685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b_17g_bomber_lg_clr_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953784"/>
            <a:ext cx="1295400" cy="81508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ve_and_protect_qx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33350"/>
            <a:ext cx="7543800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Tx/>
              <a:buChar char="-"/>
            </a:pPr>
            <a:r>
              <a:rPr lang="en-US" sz="2000" dirty="0" smtClean="0"/>
              <a:t>Thank all veterans for serving their country and thank females </a:t>
            </a:r>
          </a:p>
          <a:p>
            <a:pPr marL="115888"/>
            <a:r>
              <a:rPr lang="en-US" sz="2000" dirty="0" smtClean="0"/>
              <a:t>for paving the way.</a:t>
            </a:r>
          </a:p>
          <a:p>
            <a:r>
              <a:rPr lang="en-US" sz="2000" dirty="0" smtClean="0"/>
              <a:t>- Acknowledge veterans AND loved ones.</a:t>
            </a:r>
            <a:endParaRPr lang="en-US" sz="2000" dirty="0"/>
          </a:p>
        </p:txBody>
      </p:sp>
      <p:pic>
        <p:nvPicPr>
          <p:cNvPr id="5" name="Picture 4" descr="7651691.jpg"/>
          <p:cNvPicPr>
            <a:picLocks noChangeAspect="1"/>
          </p:cNvPicPr>
          <p:nvPr/>
        </p:nvPicPr>
        <p:blipFill>
          <a:blip r:embed="rId3" cstate="print"/>
          <a:srcRect t="6667" b="15556"/>
          <a:stretch>
            <a:fillRect/>
          </a:stretch>
        </p:blipFill>
        <p:spPr>
          <a:xfrm>
            <a:off x="244929" y="3276601"/>
            <a:ext cx="1983921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ourglass_rd_hcv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PTSD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90800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Often gets confused with terminal agitation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Develops under extreme, traumatic situations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Often seen in combat veterans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May be acute, chronic or delayed 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Therefore often goes undiagnosed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1371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dirty="0" smtClean="0"/>
              <a:t>ost </a:t>
            </a:r>
            <a:r>
              <a:rPr lang="en-US" sz="2800" b="1" dirty="0" smtClean="0"/>
              <a:t>T</a:t>
            </a:r>
            <a:r>
              <a:rPr lang="en-US" sz="2800" dirty="0" smtClean="0"/>
              <a:t>raumatic </a:t>
            </a:r>
            <a:r>
              <a:rPr lang="en-US" sz="2800" b="1" dirty="0" smtClean="0"/>
              <a:t>S</a:t>
            </a:r>
            <a:r>
              <a:rPr lang="en-US" sz="2800" dirty="0" smtClean="0"/>
              <a:t>tress </a:t>
            </a:r>
            <a:r>
              <a:rPr lang="en-US" sz="2800" b="1" dirty="0" smtClean="0"/>
              <a:t>D</a:t>
            </a:r>
            <a:r>
              <a:rPr lang="en-US" sz="2800" dirty="0" smtClean="0"/>
              <a:t>isorder</a:t>
            </a:r>
            <a:endParaRPr lang="en-US" sz="2800" dirty="0"/>
          </a:p>
        </p:txBody>
      </p:sp>
      <p:pic>
        <p:nvPicPr>
          <p:cNvPr id="8" name="Picture 7" descr="CC_Gallery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819400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12961</TotalTime>
  <Words>444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UCDenver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Self-care</dc:title>
  <dc:creator>Adrie van Bokhoven</dc:creator>
  <cp:lastModifiedBy>Adrie van Bokhoven</cp:lastModifiedBy>
  <cp:revision>1220</cp:revision>
  <dcterms:created xsi:type="dcterms:W3CDTF">2009-09-24T22:43:18Z</dcterms:created>
  <dcterms:modified xsi:type="dcterms:W3CDTF">2010-06-05T14:13:36Z</dcterms:modified>
</cp:coreProperties>
</file>