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notesMasterIdLst>
    <p:notesMasterId r:id="rId15"/>
  </p:notesMasterIdLst>
  <p:sldIdLst>
    <p:sldId id="326" r:id="rId3"/>
    <p:sldId id="286" r:id="rId4"/>
    <p:sldId id="323" r:id="rId5"/>
    <p:sldId id="316" r:id="rId6"/>
    <p:sldId id="285" r:id="rId7"/>
    <p:sldId id="325" r:id="rId8"/>
    <p:sldId id="314" r:id="rId9"/>
    <p:sldId id="298" r:id="rId10"/>
    <p:sldId id="262" r:id="rId11"/>
    <p:sldId id="324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2BB4"/>
    <a:srgbClr val="DA08EA"/>
    <a:srgbClr val="E903EF"/>
    <a:srgbClr val="F200F2"/>
    <a:srgbClr val="FF00FF"/>
    <a:srgbClr val="FF33CC"/>
    <a:srgbClr val="0000FF"/>
    <a:srgbClr val="0033CC"/>
    <a:srgbClr val="3333CC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660"/>
  </p:normalViewPr>
  <p:slideViewPr>
    <p:cSldViewPr>
      <p:cViewPr>
        <p:scale>
          <a:sx n="66" d="100"/>
          <a:sy n="66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293EF-9F5E-4D96-AC65-54F1AB508075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BBE3-C533-4BD1-846A-41D9D2FEE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Relationship Id="rId9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14.gi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000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CHAPTER FOUR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60000"/>
                <a:satMod val="355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09734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Monotype Corsiva" pitchFamily="66" charset="0"/>
              </a:rPr>
              <a:t>Affirm that people deal with different issues in different ways.</a:t>
            </a:r>
          </a:p>
          <a:p>
            <a:endParaRPr lang="en-US" sz="2400" dirty="0" smtClean="0">
              <a:latin typeface="Monotype Corsiva" pitchFamily="66" charset="0"/>
            </a:endParaRPr>
          </a:p>
          <a:p>
            <a:endParaRPr lang="en-US" sz="24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Monotype Corsiva" pitchFamily="66" charset="0"/>
              </a:rPr>
              <a:t> Don’t be afraid to share your own vulnerability. </a:t>
            </a:r>
          </a:p>
        </p:txBody>
      </p:sp>
      <p:pic>
        <p:nvPicPr>
          <p:cNvPr id="5" name="Picture 4" descr="63326261_t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53236"/>
            <a:ext cx="1295400" cy="193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09600" y="3276600"/>
            <a:ext cx="4286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Monotype Corsiva" pitchFamily="66" charset="0"/>
              </a:rPr>
              <a:t>Offer concrete help.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Monotype Corsiva" pitchFamily="66" charset="0"/>
              </a:rPr>
              <a:t>Allow for silence.</a:t>
            </a:r>
          </a:p>
          <a:p>
            <a:pPr lvl="0"/>
            <a:endParaRPr lang="en-US" sz="2400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400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Monotype Corsiva" pitchFamily="66" charset="0"/>
              </a:rPr>
              <a:t>Leave a note when you leave.</a:t>
            </a:r>
          </a:p>
        </p:txBody>
      </p:sp>
      <p:pic>
        <p:nvPicPr>
          <p:cNvPr id="7" name="Picture 6" descr="23234319.jpg"/>
          <p:cNvPicPr>
            <a:picLocks noChangeAspect="1"/>
          </p:cNvPicPr>
          <p:nvPr/>
        </p:nvPicPr>
        <p:blipFill>
          <a:blip r:embed="rId3" cstate="print"/>
          <a:srcRect b="53333"/>
          <a:stretch>
            <a:fillRect/>
          </a:stretch>
        </p:blipFill>
        <p:spPr>
          <a:xfrm>
            <a:off x="5486400" y="2971800"/>
            <a:ext cx="1981200" cy="320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3">
                <a:lumMod val="50000"/>
                <a:alpha val="93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53200" y="5181600"/>
            <a:ext cx="2438400" cy="11430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When </a:t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</a:b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children </a:t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</a:b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are involved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4" name="Content Placeholder 3" descr="Girl on Swing_300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429000" y="990600"/>
            <a:ext cx="3190875" cy="4800600"/>
          </a:xfrm>
        </p:spPr>
      </p:pic>
      <p:pic>
        <p:nvPicPr>
          <p:cNvPr id="9" name="Picture 8" descr="party_balloons_blue_500_clr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05200" y="335865"/>
            <a:ext cx="609600" cy="730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066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Deserve age appropriate guidance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191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Sometimes blame themselves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2954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Should be granted (never be pushed) a chance to say goodbye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3622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Often feel better when they feel they are helping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4114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May bring love and laughter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638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May struggle with anticipatory anxiety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2895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May benefit from </a:t>
            </a:r>
          </a:p>
          <a:p>
            <a:pPr algn="ctr"/>
            <a:r>
              <a:rPr lang="en-US" sz="2000" dirty="0" smtClean="0"/>
              <a:t>one-on-one time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5791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May act out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4073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CHILDREN:</a:t>
            </a:r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72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BB4"/>
                </a:solidFill>
              </a:rPr>
              <a:t>May be stronger than you think</a:t>
            </a:r>
            <a:endParaRPr lang="en-US" b="1" dirty="0">
              <a:solidFill>
                <a:srgbClr val="002BB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g01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886200"/>
            <a:ext cx="1490663" cy="1202148"/>
          </a:xfrm>
          <a:prstGeom prst="rect">
            <a:avLst/>
          </a:prstGeom>
        </p:spPr>
      </p:pic>
      <p:pic>
        <p:nvPicPr>
          <p:cNvPr id="4" name="Picture 3" descr="hund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5029200"/>
            <a:ext cx="762000" cy="660400"/>
          </a:xfrm>
          <a:prstGeom prst="rect">
            <a:avLst/>
          </a:prstGeom>
        </p:spPr>
      </p:pic>
      <p:pic>
        <p:nvPicPr>
          <p:cNvPr id="6" name="Picture 5" descr="205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733800"/>
            <a:ext cx="1219200" cy="722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533400"/>
            <a:ext cx="5734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Patients and pets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 descr="patient_improving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950" y="1571625"/>
            <a:ext cx="3848100" cy="3714750"/>
          </a:xfrm>
          <a:prstGeom prst="rect">
            <a:avLst/>
          </a:prstGeom>
        </p:spPr>
      </p:pic>
      <p:pic>
        <p:nvPicPr>
          <p:cNvPr id="11" name="Picture 10" descr="kitty_drinking_milk_out_of_bowl_ty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5257800"/>
            <a:ext cx="489857" cy="571500"/>
          </a:xfrm>
          <a:prstGeom prst="rect">
            <a:avLst/>
          </a:prstGeom>
        </p:spPr>
      </p:pic>
      <p:pic>
        <p:nvPicPr>
          <p:cNvPr id="12" name="Picture 11" descr="cute_cat_nap_md_cl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2590800"/>
            <a:ext cx="1333500" cy="1143000"/>
          </a:xfrm>
          <a:prstGeom prst="rect">
            <a:avLst/>
          </a:prstGeom>
        </p:spPr>
      </p:pic>
      <p:pic>
        <p:nvPicPr>
          <p:cNvPr id="15" name="Picture 14" descr="butterfly-0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457200"/>
            <a:ext cx="666750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May be soothing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May be a gauge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2096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 watchful for  “acting out”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688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Pets are aware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5105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May be funny and/or endearing</a:t>
            </a:r>
            <a:endParaRPr lang="en-US" b="1" dirty="0"/>
          </a:p>
        </p:txBody>
      </p:sp>
      <p:pic>
        <p:nvPicPr>
          <p:cNvPr id="19" name="Picture 18" descr="tommy_cat_cleaning_himself_ty_cl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" y="2514600"/>
            <a:ext cx="335280" cy="4572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ogetherness_qx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1" y="0"/>
            <a:ext cx="82296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71600" y="33111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What can you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do for a patient?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143000"/>
            <a:ext cx="4038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Provide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r>
              <a:rPr lang="en-US" sz="2000" dirty="0" smtClean="0"/>
              <a:t>A calm, comforting atmosphere</a:t>
            </a:r>
          </a:p>
          <a:p>
            <a:endParaRPr lang="en-US" b="1" dirty="0" smtClean="0"/>
          </a:p>
          <a:p>
            <a:r>
              <a:rPr lang="en-US" sz="2400" b="1" dirty="0" smtClean="0"/>
              <a:t>Be</a:t>
            </a:r>
          </a:p>
          <a:p>
            <a:endParaRPr lang="en-US" b="1" dirty="0" smtClean="0"/>
          </a:p>
          <a:p>
            <a:r>
              <a:rPr lang="en-US" sz="2000" dirty="0" smtClean="0"/>
              <a:t>WITH a patient not NEAR</a:t>
            </a:r>
          </a:p>
          <a:p>
            <a:endParaRPr lang="en-US" dirty="0" smtClean="0"/>
          </a:p>
          <a:p>
            <a:r>
              <a:rPr lang="en-US" sz="2400" b="1" dirty="0" smtClean="0"/>
              <a:t>Observe</a:t>
            </a:r>
          </a:p>
          <a:p>
            <a:endParaRPr lang="en-US" b="1" dirty="0" smtClean="0"/>
          </a:p>
          <a:p>
            <a:r>
              <a:rPr lang="en-US" sz="2000" dirty="0" smtClean="0"/>
              <a:t>Body language, listen, watch</a:t>
            </a:r>
          </a:p>
          <a:p>
            <a:r>
              <a:rPr lang="en-US" dirty="0" smtClean="0"/>
              <a:t> </a:t>
            </a:r>
          </a:p>
          <a:p>
            <a:r>
              <a:rPr lang="en-US" sz="2400" b="1" dirty="0" smtClean="0"/>
              <a:t>Acknowledge</a:t>
            </a:r>
          </a:p>
          <a:p>
            <a:endParaRPr lang="en-US" b="1" dirty="0" smtClean="0"/>
          </a:p>
          <a:p>
            <a:r>
              <a:rPr lang="en-US" sz="2000" dirty="0" smtClean="0"/>
              <a:t>This is a difficult time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egentreleasing.com/ciaopress/production/images/Andrea%20and%20Jeff%20Hug%20in%20Ticketing_PhotoMProksell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57200" y="533400"/>
            <a:ext cx="4352925" cy="2895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86400" y="609600"/>
            <a:ext cx="327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Support</a:t>
            </a:r>
          </a:p>
          <a:p>
            <a:endParaRPr lang="en-US" b="1" dirty="0" smtClean="0"/>
          </a:p>
          <a:p>
            <a:r>
              <a:rPr lang="en-US" sz="2000" dirty="0" smtClean="0"/>
              <a:t>Listen, offer concrete help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Maintain</a:t>
            </a:r>
          </a:p>
          <a:p>
            <a:endParaRPr lang="en-US" b="1" dirty="0" smtClean="0"/>
          </a:p>
          <a:p>
            <a:r>
              <a:rPr lang="en-US" sz="2000" dirty="0" smtClean="0"/>
              <a:t>Patient’s dignity and welfare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3962400"/>
            <a:ext cx="5181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FF"/>
                </a:solidFill>
              </a:rPr>
              <a:t>Advocate</a:t>
            </a:r>
          </a:p>
          <a:p>
            <a:pPr lvl="0"/>
            <a:endParaRPr lang="en-US" b="1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For the patients needs and wellbeing 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00FF"/>
                </a:solidFill>
              </a:rPr>
              <a:t>Eliminate</a:t>
            </a:r>
          </a:p>
          <a:p>
            <a:pPr lvl="0"/>
            <a:endParaRPr lang="en-US" b="1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Background noises and/or excessive light</a:t>
            </a:r>
          </a:p>
        </p:txBody>
      </p:sp>
      <p:pic>
        <p:nvPicPr>
          <p:cNvPr id="11" name="Picture 10" descr="hand_grasp_doorknob_hg_clr_st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019800" y="3505200"/>
            <a:ext cx="3276600" cy="2514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ddybear_presents_sld_m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329625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A08EA"/>
                </a:solidFill>
              </a:rPr>
              <a:t>Being mindful</a:t>
            </a:r>
            <a:endParaRPr lang="en-US" sz="3200" b="1" dirty="0">
              <a:solidFill>
                <a:srgbClr val="DA08E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11972"/>
            <a:ext cx="800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Gill Sans MT" pitchFamily="34" charset="0"/>
              </a:rPr>
              <a:t>Be mindful</a:t>
            </a:r>
          </a:p>
          <a:p>
            <a:pPr>
              <a:buFont typeface="Courier New" pitchFamily="49" charset="0"/>
              <a:buChar char="o"/>
            </a:pPr>
            <a:endParaRPr lang="en-US" sz="20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ll Sans MT" pitchFamily="34" charset="0"/>
              </a:rPr>
              <a:t>Avoid saying things like; “you should or you shouldn’t or just…”</a:t>
            </a:r>
          </a:p>
          <a:p>
            <a:endParaRPr lang="en-US" sz="20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ll Sans MT" pitchFamily="34" charset="0"/>
              </a:rPr>
              <a:t>Watch your body language </a:t>
            </a:r>
          </a:p>
          <a:p>
            <a:pPr>
              <a:buFont typeface="Courier New" pitchFamily="49" charset="0"/>
              <a:buChar char="o"/>
            </a:pPr>
            <a:endParaRPr lang="en-US" sz="20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ll Sans MT" pitchFamily="34" charset="0"/>
              </a:rPr>
              <a:t>If someone declines to talk about something, do not push</a:t>
            </a:r>
          </a:p>
          <a:p>
            <a:pPr>
              <a:buFont typeface="Courier New" pitchFamily="49" charset="0"/>
              <a:buChar char="o"/>
            </a:pPr>
            <a:endParaRPr lang="en-US" sz="20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ll Sans MT" pitchFamily="34" charset="0"/>
              </a:rPr>
              <a:t>“Why” questions tend to make people a bit defensive</a:t>
            </a:r>
          </a:p>
          <a:p>
            <a:endParaRPr lang="en-US" sz="20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ll Sans MT" pitchFamily="34" charset="0"/>
              </a:rPr>
              <a:t>Do not interrupt the patient</a:t>
            </a:r>
          </a:p>
          <a:p>
            <a:pPr>
              <a:buFont typeface="Courier New" pitchFamily="49" charset="0"/>
              <a:buChar char="o"/>
            </a:pPr>
            <a:endParaRPr lang="en-US" sz="20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ll Sans MT" pitchFamily="34" charset="0"/>
              </a:rPr>
              <a:t>Allow a patient their journey</a:t>
            </a:r>
          </a:p>
        </p:txBody>
      </p:sp>
      <p:pic>
        <p:nvPicPr>
          <p:cNvPr id="7" name="Picture 6" descr="pink_heart_balloons_present_md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257800"/>
            <a:ext cx="114300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1624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Gill Sans MT" pitchFamily="34" charset="0"/>
              </a:rPr>
              <a:t>Understand that you cannot fix everything</a:t>
            </a:r>
            <a:endParaRPr lang="en-US" sz="2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61671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A08EA"/>
                </a:solidFill>
                <a:latin typeface="Gill Sans MT" pitchFamily="34" charset="0"/>
              </a:rPr>
              <a:t>Being mindful also means honoring </a:t>
            </a:r>
          </a:p>
          <a:p>
            <a:pPr algn="ctr"/>
            <a:r>
              <a:rPr lang="en-US" sz="2000" b="1" dirty="0" smtClean="0">
                <a:solidFill>
                  <a:srgbClr val="DA08EA"/>
                </a:solidFill>
                <a:latin typeface="Gill Sans MT" pitchFamily="34" charset="0"/>
              </a:rPr>
              <a:t>your own boundaries!</a:t>
            </a:r>
            <a:endParaRPr lang="en-US" sz="2000" b="1" dirty="0">
              <a:solidFill>
                <a:srgbClr val="DA08EA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skies_prt_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1200" y="1828800"/>
            <a:ext cx="6781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Sit in silence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Sing to the patient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Read to the patient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Brush the patient's hair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Put lotion on the patient’s hands</a:t>
            </a:r>
          </a:p>
          <a:p>
            <a:endParaRPr lang="en-US" sz="1600" b="1" dirty="0" smtClean="0"/>
          </a:p>
        </p:txBody>
      </p:sp>
      <p:pic>
        <p:nvPicPr>
          <p:cNvPr id="9" name="Picture 8" descr="grandma_rocking_in_chair_h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057400"/>
            <a:ext cx="1981200" cy="2476500"/>
          </a:xfrm>
          <a:prstGeom prst="rect">
            <a:avLst/>
          </a:prstGeom>
        </p:spPr>
      </p:pic>
      <p:pic>
        <p:nvPicPr>
          <p:cNvPr id="11" name="Picture 10" descr="student_girl_reading_book_l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981200"/>
            <a:ext cx="1485900" cy="1857375"/>
          </a:xfrm>
          <a:prstGeom prst="rect">
            <a:avLst/>
          </a:prstGeom>
        </p:spPr>
      </p:pic>
      <p:pic>
        <p:nvPicPr>
          <p:cNvPr id="14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310010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304800" cy="5993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410200"/>
            <a:ext cx="310011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4876800"/>
            <a:ext cx="310010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343400"/>
            <a:ext cx="304800" cy="5993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733800"/>
            <a:ext cx="310010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1" y="3200400"/>
            <a:ext cx="304800" cy="5993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2819400"/>
            <a:ext cx="304800" cy="5993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9" y="2362200"/>
            <a:ext cx="310011" cy="6096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" name="Picture 17" descr="1194986728927518589balloon-purple-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190" y="1828800"/>
            <a:ext cx="310010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667000" y="314980"/>
            <a:ext cx="67818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60093"/>
                </a:solidFill>
              </a:rPr>
              <a:t>What else can you do?</a:t>
            </a:r>
            <a:endParaRPr lang="en-US" sz="2800" b="1" dirty="0">
              <a:solidFill>
                <a:srgbClr val="D60093"/>
              </a:solidFill>
            </a:endParaRPr>
          </a:p>
        </p:txBody>
      </p:sp>
      <p:pic>
        <p:nvPicPr>
          <p:cNvPr id="27" name="Picture 26" descr="purple_clematis_sm_clr_m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4953000"/>
            <a:ext cx="518583" cy="533400"/>
          </a:xfrm>
          <a:prstGeom prst="rect">
            <a:avLst/>
          </a:prstGeom>
        </p:spPr>
      </p:pic>
      <p:pic>
        <p:nvPicPr>
          <p:cNvPr id="26" name="Picture 25" descr="purple_clematis_sm_clr_m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257800"/>
            <a:ext cx="304800" cy="313509"/>
          </a:xfrm>
          <a:prstGeom prst="rect">
            <a:avLst/>
          </a:prstGeom>
        </p:spPr>
      </p:pic>
      <p:pic>
        <p:nvPicPr>
          <p:cNvPr id="28" name="Picture 27" descr="purple_clematis_sm_clr_m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5257800"/>
            <a:ext cx="370417" cy="381000"/>
          </a:xfrm>
          <a:prstGeom prst="rect">
            <a:avLst/>
          </a:prstGeom>
        </p:spPr>
      </p:pic>
      <p:pic>
        <p:nvPicPr>
          <p:cNvPr id="29" name="Picture 28" descr="purple_clematis_sm_clr_m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1828800"/>
            <a:ext cx="533400" cy="548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5000" y="53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pap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2550" y="285750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Talk with the patient/to the patient.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If the patient “fidgets” place something in his hands.</a:t>
            </a:r>
          </a:p>
          <a:p>
            <a:endParaRPr lang="en-US" sz="2000" dirty="0" smtClean="0"/>
          </a:p>
          <a:p>
            <a:r>
              <a:rPr lang="en-US" sz="2000" dirty="0" smtClean="0"/>
              <a:t>Apply a wet washcloth to patient’s forehead if she has fevers.</a:t>
            </a:r>
          </a:p>
          <a:p>
            <a:endParaRPr lang="en-US" sz="2000" dirty="0" smtClean="0"/>
          </a:p>
          <a:p>
            <a:r>
              <a:rPr lang="en-US" sz="2000" dirty="0" smtClean="0"/>
              <a:t>If the patient has trouble breathing, raise the head of the bed.</a:t>
            </a:r>
            <a:endParaRPr lang="en-US" sz="2000" dirty="0"/>
          </a:p>
        </p:txBody>
      </p:sp>
      <p:pic>
        <p:nvPicPr>
          <p:cNvPr id="1026" name="Picture 2" descr="http://www.dynamic-living.com/www/img/products/DL6094-Foam-Swa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52650"/>
            <a:ext cx="1809750" cy="1809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590800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Moisten the patient’s lips with a swab.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27782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9527F"/>
                </a:solidFill>
              </a:rPr>
              <a:t>Unresponsive Patients</a:t>
            </a:r>
            <a:endParaRPr lang="en-US" sz="3200" b="1" dirty="0">
              <a:solidFill>
                <a:srgbClr val="2952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4923472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29527F"/>
                </a:solidFill>
              </a:rPr>
              <a:t>Deserve the same dignity as anybody else.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9527F"/>
                </a:solidFill>
              </a:rPr>
              <a:t> Deserve the same respect as anybody else.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9527F"/>
                </a:solidFill>
              </a:rPr>
              <a:t> Treat them as you would anybody else.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9527F"/>
                </a:solidFill>
              </a:rPr>
              <a:t> May very well hear everything that is said.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9527F"/>
                </a:solidFill>
              </a:rPr>
              <a:t> Set and example for loved ones.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1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285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615902"/>
            <a:ext cx="2667000" cy="1593897"/>
          </a:xfrm>
          <a:prstGeom prst="rect">
            <a:avLst/>
          </a:prstGeom>
        </p:spPr>
      </p:pic>
      <p:pic>
        <p:nvPicPr>
          <p:cNvPr id="3" name="Picture 2" descr="23297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038600"/>
            <a:ext cx="1342168" cy="2514600"/>
          </a:xfrm>
          <a:prstGeom prst="rect">
            <a:avLst/>
          </a:prstGeom>
        </p:spPr>
      </p:pic>
      <p:pic>
        <p:nvPicPr>
          <p:cNvPr id="2" name="Picture 1" descr="308923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514600"/>
            <a:ext cx="1583531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-2827198" y="3281422"/>
            <a:ext cx="6340197" cy="228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000" b="1" dirty="0" smtClean="0">
                <a:latin typeface="Arial Black" pitchFamily="34" charset="0"/>
              </a:rPr>
              <a:t>LOVED ONES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791200"/>
            <a:ext cx="480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needed, contact hospice for support. </a:t>
            </a:r>
          </a:p>
          <a:p>
            <a:endParaRPr lang="en-US" dirty="0"/>
          </a:p>
        </p:txBody>
      </p:sp>
      <p:pic>
        <p:nvPicPr>
          <p:cNvPr id="8" name="Picture 7" descr="19299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4343400"/>
            <a:ext cx="2062556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219200" y="511314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Loved ones come in many shapes and forms and with just as many emotions.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581090"/>
            <a:ext cx="4248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Navigate delicately and observe.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2797314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Try to be patient, </a:t>
            </a: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open minded and tactful.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2638961"/>
            <a:ext cx="243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Remind loved ones that hospice support is there for them </a:t>
            </a: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as well as the patient.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_3kb_0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517635">
            <a:off x="1476264" y="6048980"/>
            <a:ext cx="428347" cy="4448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d_3kb_00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78667">
            <a:off x="789079" y="5728402"/>
            <a:ext cx="473375" cy="4959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d_3kb_01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85355">
            <a:off x="138011" y="5158156"/>
            <a:ext cx="487961" cy="50672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0" name="Picture 6" descr="d_3kb_00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379">
            <a:off x="107401" y="4171931"/>
            <a:ext cx="499930" cy="51897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1" name="Picture 7" descr="d_3kb_00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62812">
            <a:off x="497664" y="3427650"/>
            <a:ext cx="531161" cy="55159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2" name="Picture 8" descr="d00_3kb_00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49151">
            <a:off x="1183896" y="2969577"/>
            <a:ext cx="541279" cy="5620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3" name="Picture 9" descr="d_3kb_012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15733">
            <a:off x="1588926" y="2207971"/>
            <a:ext cx="501258" cy="520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4" name="Picture 10" descr="d00_3kb_003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36891" flipH="1">
            <a:off x="1624185" y="1242214"/>
            <a:ext cx="538085" cy="5587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5" name="Picture 11" descr="d_3kb_008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7721996">
            <a:off x="1089007" y="609888"/>
            <a:ext cx="505837" cy="52233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" name="Picture 19" descr="pap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044774">
            <a:off x="244120" y="292661"/>
            <a:ext cx="684856" cy="6848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33600" y="1524000"/>
            <a:ext cx="685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Gill Sans MT" pitchFamily="34" charset="0"/>
              </a:rPr>
              <a:t> </a:t>
            </a:r>
            <a:r>
              <a:rPr lang="en-US" sz="2000" b="1" dirty="0" smtClean="0">
                <a:latin typeface="Gill Sans MT" pitchFamily="34" charset="0"/>
              </a:rPr>
              <a:t>Provide a calm, comforting atmosphere.</a:t>
            </a:r>
          </a:p>
          <a:p>
            <a:endParaRPr lang="en-US" sz="2000" dirty="0" smtClean="0">
              <a:latin typeface="Gill Sans MT" pitchFamily="34" charset="0"/>
            </a:endParaRPr>
          </a:p>
          <a:p>
            <a:endParaRPr lang="en-US" sz="2000" dirty="0" smtClean="0">
              <a:latin typeface="Gill Sans M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Gill Sans MT" pitchFamily="34" charset="0"/>
              </a:rPr>
              <a:t>Create a gratitude list and/or a “shrine”</a:t>
            </a:r>
          </a:p>
          <a:p>
            <a:endParaRPr lang="en-US" sz="2000" dirty="0" smtClean="0">
              <a:latin typeface="Gill Sans MT" pitchFamily="34" charset="0"/>
            </a:endParaRPr>
          </a:p>
          <a:p>
            <a:endParaRPr lang="en-US" sz="2000" dirty="0" smtClean="0">
              <a:latin typeface="Gill Sans M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Gill Sans MT" pitchFamily="34" charset="0"/>
              </a:rPr>
              <a:t>Offer loved ones “alone time” with the patient.</a:t>
            </a:r>
          </a:p>
          <a:p>
            <a:endParaRPr lang="en-US" sz="2000" dirty="0" smtClean="0">
              <a:latin typeface="Gill Sans MT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Gill Sans MT" pitchFamily="34" charset="0"/>
            </a:endParaRPr>
          </a:p>
          <a:p>
            <a:pPr marL="290513" indent="-290513">
              <a:buFont typeface="Wingdings" pitchFamily="2" charset="2"/>
              <a:buChar char="v"/>
            </a:pPr>
            <a:r>
              <a:rPr lang="en-US" sz="2000" dirty="0" smtClean="0">
                <a:latin typeface="Gill Sans MT" pitchFamily="34" charset="0"/>
              </a:rPr>
              <a:t> </a:t>
            </a:r>
            <a:r>
              <a:rPr lang="en-US" sz="2000" b="1" dirty="0" smtClean="0">
                <a:latin typeface="Gill Sans MT" pitchFamily="34" charset="0"/>
              </a:rPr>
              <a:t>Educate loved ones about the dying process and gently guide them through.</a:t>
            </a:r>
          </a:p>
          <a:p>
            <a:endParaRPr lang="en-US" sz="2000" dirty="0" smtClean="0">
              <a:latin typeface="Gill Sans MT" pitchFamily="34" charset="0"/>
            </a:endParaRPr>
          </a:p>
          <a:p>
            <a:endParaRPr lang="en-US" sz="2000" dirty="0" smtClean="0">
              <a:latin typeface="Gill Sans M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Gill Sans MT" pitchFamily="34" charset="0"/>
              </a:rPr>
              <a:t> </a:t>
            </a:r>
            <a:r>
              <a:rPr lang="en-US" sz="2000" b="1" dirty="0" smtClean="0">
                <a:latin typeface="Gill Sans MT" pitchFamily="34" charset="0"/>
              </a:rPr>
              <a:t>Explain, acknowledge and reassure.</a:t>
            </a:r>
          </a:p>
          <a:p>
            <a:endParaRPr lang="en-US" sz="2000" dirty="0" smtClean="0">
              <a:latin typeface="Monotype Corsiva" pitchFamily="66" charset="0"/>
            </a:endParaRPr>
          </a:p>
          <a:p>
            <a:endParaRPr lang="en-US" sz="2000" dirty="0" smtClean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4673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ill Sans MT" pitchFamily="34" charset="0"/>
              </a:rPr>
              <a:t>More helpful options</a:t>
            </a:r>
            <a:endParaRPr lang="en-US" sz="2800" b="1" dirty="0">
              <a:latin typeface="Gill Sans MT" pitchFamily="34" charset="0"/>
            </a:endParaRPr>
          </a:p>
        </p:txBody>
      </p:sp>
      <p:pic>
        <p:nvPicPr>
          <p:cNvPr id="17" name="Picture 16" descr="stickman_look_picture_hold_love_lg_clr_st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1400175"/>
            <a:ext cx="992188" cy="11906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05600" y="144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football_tee_400_cl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0600" y="4267200"/>
            <a:ext cx="800100" cy="1066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13011</TotalTime>
  <Words>484</Words>
  <Application>Microsoft Office PowerPoint</Application>
  <PresentationFormat>On-screen Show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Solstice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When  children  are involved</vt:lpstr>
      <vt:lpstr>Slide 12</vt:lpstr>
    </vt:vector>
  </TitlesOfParts>
  <Company>UCDenver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Self-care</dc:title>
  <dc:creator>Adrie van Bokhoven</dc:creator>
  <cp:lastModifiedBy>Adrie van Bokhoven</cp:lastModifiedBy>
  <cp:revision>1225</cp:revision>
  <dcterms:created xsi:type="dcterms:W3CDTF">2009-09-24T22:43:18Z</dcterms:created>
  <dcterms:modified xsi:type="dcterms:W3CDTF">2010-05-19T23:05:30Z</dcterms:modified>
</cp:coreProperties>
</file>