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2"/>
  </p:notesMasterIdLst>
  <p:sldIdLst>
    <p:sldId id="329" r:id="rId3"/>
    <p:sldId id="266" r:id="rId4"/>
    <p:sldId id="269" r:id="rId5"/>
    <p:sldId id="325" r:id="rId6"/>
    <p:sldId id="274" r:id="rId7"/>
    <p:sldId id="326" r:id="rId8"/>
    <p:sldId id="270" r:id="rId9"/>
    <p:sldId id="280" r:id="rId10"/>
    <p:sldId id="322" r:id="rId11"/>
    <p:sldId id="271" r:id="rId12"/>
    <p:sldId id="327" r:id="rId13"/>
    <p:sldId id="296" r:id="rId14"/>
    <p:sldId id="272" r:id="rId15"/>
    <p:sldId id="320" r:id="rId16"/>
    <p:sldId id="281" r:id="rId17"/>
    <p:sldId id="290" r:id="rId18"/>
    <p:sldId id="261" r:id="rId19"/>
    <p:sldId id="273" r:id="rId20"/>
    <p:sldId id="32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2BB4"/>
    <a:srgbClr val="DA08EA"/>
    <a:srgbClr val="E903EF"/>
    <a:srgbClr val="F200F2"/>
    <a:srgbClr val="FF00FF"/>
    <a:srgbClr val="FF33CC"/>
    <a:srgbClr val="0000FF"/>
    <a:srgbClr val="0033CC"/>
    <a:srgbClr val="3333CC"/>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8" autoAdjust="0"/>
    <p:restoredTop sz="94660"/>
  </p:normalViewPr>
  <p:slideViewPr>
    <p:cSldViewPr>
      <p:cViewPr>
        <p:scale>
          <a:sx n="66" d="100"/>
          <a:sy n="66" d="100"/>
        </p:scale>
        <p:origin x="-58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5E7DD-E571-4770-A158-C643123BD88D}" type="doc">
      <dgm:prSet loTypeId="urn:microsoft.com/office/officeart/2005/8/layout/bProcess4" loCatId="process" qsTypeId="urn:microsoft.com/office/officeart/2005/8/quickstyle/3d7" qsCatId="3D" csTypeId="urn:microsoft.com/office/officeart/2005/8/colors/accent1_3" csCatId="accent1" phldr="1"/>
      <dgm:spPr/>
      <dgm:t>
        <a:bodyPr/>
        <a:lstStyle/>
        <a:p>
          <a:endParaRPr lang="en-US"/>
        </a:p>
      </dgm:t>
    </dgm:pt>
    <dgm:pt modelId="{4760725B-7685-49BA-BBDF-355FEAE95426}">
      <dgm:prSet phldrT="[Text]" custT="1"/>
      <dgm:spPr/>
      <dgm:t>
        <a:bodyPr/>
        <a:lstStyle/>
        <a:p>
          <a:r>
            <a:rPr lang="en-US" sz="2000" dirty="0" smtClean="0"/>
            <a:t>Labored breathing</a:t>
          </a:r>
          <a:endParaRPr lang="en-US" sz="2000" dirty="0"/>
        </a:p>
      </dgm:t>
    </dgm:pt>
    <dgm:pt modelId="{8D97B704-DFBA-4D8C-9A32-9534F0E22125}" type="parTrans" cxnId="{26419BCA-5D4C-445F-9C77-C821C6BE0542}">
      <dgm:prSet/>
      <dgm:spPr/>
      <dgm:t>
        <a:bodyPr/>
        <a:lstStyle/>
        <a:p>
          <a:endParaRPr lang="en-US"/>
        </a:p>
      </dgm:t>
    </dgm:pt>
    <dgm:pt modelId="{7904D078-D5D5-410D-A568-8CFFDD7BE54E}" type="sibTrans" cxnId="{26419BCA-5D4C-445F-9C77-C821C6BE0542}">
      <dgm:prSet/>
      <dgm:spPr/>
      <dgm:t>
        <a:bodyPr/>
        <a:lstStyle/>
        <a:p>
          <a:endParaRPr lang="en-US"/>
        </a:p>
      </dgm:t>
    </dgm:pt>
    <dgm:pt modelId="{D58B2370-8298-47D7-9869-FCADD5630EC5}">
      <dgm:prSet phldrT="[Text]"/>
      <dgm:spPr/>
      <dgm:t>
        <a:bodyPr/>
        <a:lstStyle/>
        <a:p>
          <a:r>
            <a:rPr lang="en-US" dirty="0" smtClean="0"/>
            <a:t>Cough reflex is reduced</a:t>
          </a:r>
          <a:endParaRPr lang="en-US" dirty="0"/>
        </a:p>
      </dgm:t>
    </dgm:pt>
    <dgm:pt modelId="{DAFDF2E5-23BC-43D9-B1AA-4D40D4E41AED}" type="parTrans" cxnId="{1037D706-DDC7-44A2-80E3-1D52E7912BFE}">
      <dgm:prSet/>
      <dgm:spPr/>
      <dgm:t>
        <a:bodyPr/>
        <a:lstStyle/>
        <a:p>
          <a:endParaRPr lang="en-US"/>
        </a:p>
      </dgm:t>
    </dgm:pt>
    <dgm:pt modelId="{8491AA40-1CC5-4E80-BE81-1ED02C518F43}" type="sibTrans" cxnId="{1037D706-DDC7-44A2-80E3-1D52E7912BFE}">
      <dgm:prSet/>
      <dgm:spPr/>
      <dgm:t>
        <a:bodyPr/>
        <a:lstStyle/>
        <a:p>
          <a:endParaRPr lang="en-US"/>
        </a:p>
      </dgm:t>
    </dgm:pt>
    <dgm:pt modelId="{8AD6EBFF-3AC1-4C7E-8713-DCC005757964}">
      <dgm:prSet phldrT="[Text]"/>
      <dgm:spPr/>
      <dgm:t>
        <a:bodyPr/>
        <a:lstStyle/>
        <a:p>
          <a:r>
            <a:rPr lang="en-US" dirty="0" smtClean="0"/>
            <a:t>Fluids move up and down the windpipe</a:t>
          </a:r>
          <a:endParaRPr lang="en-US" dirty="0"/>
        </a:p>
      </dgm:t>
    </dgm:pt>
    <dgm:pt modelId="{A4245DDA-2F36-43F8-87A6-7E94D0FE4A90}" type="parTrans" cxnId="{3F592C69-6ED2-4113-8863-D31E4FDEEBB7}">
      <dgm:prSet/>
      <dgm:spPr/>
      <dgm:t>
        <a:bodyPr/>
        <a:lstStyle/>
        <a:p>
          <a:endParaRPr lang="en-US"/>
        </a:p>
      </dgm:t>
    </dgm:pt>
    <dgm:pt modelId="{8FA68848-58C5-42BB-A548-510590FF6D9D}" type="sibTrans" cxnId="{3F592C69-6ED2-4113-8863-D31E4FDEEBB7}">
      <dgm:prSet/>
      <dgm:spPr/>
      <dgm:t>
        <a:bodyPr/>
        <a:lstStyle/>
        <a:p>
          <a:endParaRPr lang="en-US"/>
        </a:p>
      </dgm:t>
    </dgm:pt>
    <dgm:pt modelId="{3BA9A241-2553-4D7C-879C-FF37DCF75E17}">
      <dgm:prSet phldrT="[Text]"/>
      <dgm:spPr/>
      <dgm:t>
        <a:bodyPr/>
        <a:lstStyle/>
        <a:p>
          <a:r>
            <a:rPr lang="en-US" dirty="0" smtClean="0"/>
            <a:t>Does NOT bother the patient</a:t>
          </a:r>
          <a:endParaRPr lang="en-US" dirty="0"/>
        </a:p>
      </dgm:t>
    </dgm:pt>
    <dgm:pt modelId="{AAD90B46-AE8B-4429-9A6F-09E4C10F0C8A}" type="parTrans" cxnId="{EECC01AB-442C-4B8B-A1D8-9A7946ACE325}">
      <dgm:prSet/>
      <dgm:spPr/>
      <dgm:t>
        <a:bodyPr/>
        <a:lstStyle/>
        <a:p>
          <a:endParaRPr lang="en-US"/>
        </a:p>
      </dgm:t>
    </dgm:pt>
    <dgm:pt modelId="{CDA57FDA-F7E3-4563-B1AB-E5C9500B2C10}" type="sibTrans" cxnId="{EECC01AB-442C-4B8B-A1D8-9A7946ACE325}">
      <dgm:prSet/>
      <dgm:spPr/>
      <dgm:t>
        <a:bodyPr/>
        <a:lstStyle/>
        <a:p>
          <a:endParaRPr lang="en-US"/>
        </a:p>
      </dgm:t>
    </dgm:pt>
    <dgm:pt modelId="{80C13571-D522-46E5-BB4E-8FA444B16155}">
      <dgm:prSet phldrT="[Text]"/>
      <dgm:spPr/>
      <dgm:t>
        <a:bodyPr/>
        <a:lstStyle/>
        <a:p>
          <a:r>
            <a:rPr lang="en-US" dirty="0" smtClean="0"/>
            <a:t>May be very disturbing to loved ones</a:t>
          </a:r>
          <a:endParaRPr lang="en-US" dirty="0"/>
        </a:p>
      </dgm:t>
    </dgm:pt>
    <dgm:pt modelId="{F08C0F40-5D6A-4E1B-91F5-2AD6BA069DE5}" type="parTrans" cxnId="{15AA8EE3-C8EF-4CD0-A854-2507AD104E28}">
      <dgm:prSet/>
      <dgm:spPr/>
      <dgm:t>
        <a:bodyPr/>
        <a:lstStyle/>
        <a:p>
          <a:endParaRPr lang="en-US"/>
        </a:p>
      </dgm:t>
    </dgm:pt>
    <dgm:pt modelId="{6E4FFD16-6B69-432E-AE6B-71113575C2FD}" type="sibTrans" cxnId="{15AA8EE3-C8EF-4CD0-A854-2507AD104E28}">
      <dgm:prSet/>
      <dgm:spPr/>
      <dgm:t>
        <a:bodyPr/>
        <a:lstStyle/>
        <a:p>
          <a:endParaRPr lang="en-US"/>
        </a:p>
      </dgm:t>
    </dgm:pt>
    <dgm:pt modelId="{886E114A-43B1-420C-8B9F-21443957161E}">
      <dgm:prSet phldrT="[Text]"/>
      <dgm:spPr/>
      <dgm:t>
        <a:bodyPr/>
        <a:lstStyle/>
        <a:p>
          <a:r>
            <a:rPr lang="en-US" dirty="0" smtClean="0"/>
            <a:t>Suctioning is not advisable</a:t>
          </a:r>
          <a:endParaRPr lang="en-US" dirty="0"/>
        </a:p>
      </dgm:t>
    </dgm:pt>
    <dgm:pt modelId="{4518F4E8-B1BE-43E4-A26C-FF7641A42DE8}" type="parTrans" cxnId="{685F9802-8C0A-461E-99A1-086B87C37264}">
      <dgm:prSet/>
      <dgm:spPr/>
      <dgm:t>
        <a:bodyPr/>
        <a:lstStyle/>
        <a:p>
          <a:endParaRPr lang="en-US"/>
        </a:p>
      </dgm:t>
    </dgm:pt>
    <dgm:pt modelId="{26026D2D-7B82-4C9C-A12D-8DEDEA08CE59}" type="sibTrans" cxnId="{685F9802-8C0A-461E-99A1-086B87C37264}">
      <dgm:prSet/>
      <dgm:spPr/>
      <dgm:t>
        <a:bodyPr/>
        <a:lstStyle/>
        <a:p>
          <a:endParaRPr lang="en-US"/>
        </a:p>
      </dgm:t>
    </dgm:pt>
    <dgm:pt modelId="{E0FE85D9-E2B2-4EEC-AD43-83944C9774CC}">
      <dgm:prSet phldrT="[Text]"/>
      <dgm:spPr/>
      <dgm:t>
        <a:bodyPr/>
        <a:lstStyle/>
        <a:p>
          <a:r>
            <a:rPr lang="en-US" dirty="0" smtClean="0"/>
            <a:t>Options</a:t>
          </a:r>
          <a:endParaRPr lang="en-US" dirty="0"/>
        </a:p>
      </dgm:t>
    </dgm:pt>
    <dgm:pt modelId="{0157366B-3102-4791-B580-C0D76362C166}" type="parTrans" cxnId="{87F7C240-03AF-48CE-A6DB-B7FD7885697D}">
      <dgm:prSet/>
      <dgm:spPr/>
      <dgm:t>
        <a:bodyPr/>
        <a:lstStyle/>
        <a:p>
          <a:endParaRPr lang="en-US"/>
        </a:p>
      </dgm:t>
    </dgm:pt>
    <dgm:pt modelId="{7FF8375F-7377-4691-A5CE-41E7E8FA6ECC}" type="sibTrans" cxnId="{87F7C240-03AF-48CE-A6DB-B7FD7885697D}">
      <dgm:prSet/>
      <dgm:spPr/>
      <dgm:t>
        <a:bodyPr/>
        <a:lstStyle/>
        <a:p>
          <a:endParaRPr lang="en-US"/>
        </a:p>
      </dgm:t>
    </dgm:pt>
    <dgm:pt modelId="{EDA15B76-19A7-46F8-A41B-E681A72EDDF0}">
      <dgm:prSet phldrT="[Text]"/>
      <dgm:spPr/>
      <dgm:t>
        <a:bodyPr/>
        <a:lstStyle/>
        <a:p>
          <a:r>
            <a:rPr lang="en-US" dirty="0" smtClean="0"/>
            <a:t>Fluids gather in the back of the throat</a:t>
          </a:r>
          <a:endParaRPr lang="en-US" dirty="0"/>
        </a:p>
      </dgm:t>
    </dgm:pt>
    <dgm:pt modelId="{15B17D30-1F7D-4AF2-AED3-91F487C4C6F6}" type="sibTrans" cxnId="{798D9D6B-F2FA-44CF-A79D-166E4E703082}">
      <dgm:prSet/>
      <dgm:spPr/>
      <dgm:t>
        <a:bodyPr/>
        <a:lstStyle/>
        <a:p>
          <a:endParaRPr lang="en-US"/>
        </a:p>
      </dgm:t>
    </dgm:pt>
    <dgm:pt modelId="{0DBF935C-C44C-48EB-BCF9-30C16B69AAEA}" type="parTrans" cxnId="{798D9D6B-F2FA-44CF-A79D-166E4E703082}">
      <dgm:prSet/>
      <dgm:spPr/>
      <dgm:t>
        <a:bodyPr/>
        <a:lstStyle/>
        <a:p>
          <a:endParaRPr lang="en-US"/>
        </a:p>
      </dgm:t>
    </dgm:pt>
    <dgm:pt modelId="{651B5365-8D17-4185-80DB-D553EB70A3D9}">
      <dgm:prSet phldrT="[Text]"/>
      <dgm:spPr/>
      <dgm:t>
        <a:bodyPr/>
        <a:lstStyle/>
        <a:p>
          <a:r>
            <a:rPr lang="en-US" dirty="0" smtClean="0"/>
            <a:t>Patient may be too weak to cough</a:t>
          </a:r>
          <a:endParaRPr lang="en-US" dirty="0"/>
        </a:p>
      </dgm:t>
    </dgm:pt>
    <dgm:pt modelId="{81CF539F-F578-4CD4-943A-165351653921}" type="sibTrans" cxnId="{A7A54376-EF1F-4DB9-BD2F-2120C315B433}">
      <dgm:prSet/>
      <dgm:spPr/>
      <dgm:t>
        <a:bodyPr/>
        <a:lstStyle/>
        <a:p>
          <a:endParaRPr lang="en-US"/>
        </a:p>
      </dgm:t>
    </dgm:pt>
    <dgm:pt modelId="{02A346E6-C7D6-49D7-9772-95434DB93760}" type="parTrans" cxnId="{A7A54376-EF1F-4DB9-BD2F-2120C315B433}">
      <dgm:prSet/>
      <dgm:spPr/>
      <dgm:t>
        <a:bodyPr/>
        <a:lstStyle/>
        <a:p>
          <a:endParaRPr lang="en-US"/>
        </a:p>
      </dgm:t>
    </dgm:pt>
    <dgm:pt modelId="{8CD70832-4B49-4D8C-A8FB-BF02AD90BA1A}" type="pres">
      <dgm:prSet presAssocID="{FFF5E7DD-E571-4770-A158-C643123BD88D}" presName="Name0" presStyleCnt="0">
        <dgm:presLayoutVars>
          <dgm:dir/>
          <dgm:resizeHandles/>
        </dgm:presLayoutVars>
      </dgm:prSet>
      <dgm:spPr/>
      <dgm:t>
        <a:bodyPr/>
        <a:lstStyle/>
        <a:p>
          <a:endParaRPr lang="en-US"/>
        </a:p>
      </dgm:t>
    </dgm:pt>
    <dgm:pt modelId="{E96CBCFC-22B6-499B-9D64-EA6B4C27972B}" type="pres">
      <dgm:prSet presAssocID="{4760725B-7685-49BA-BBDF-355FEAE95426}" presName="compNode" presStyleCnt="0"/>
      <dgm:spPr/>
    </dgm:pt>
    <dgm:pt modelId="{D2B8B5E8-84F8-4ABA-B2FC-FCEB10B07E7E}" type="pres">
      <dgm:prSet presAssocID="{4760725B-7685-49BA-BBDF-355FEAE95426}" presName="dummyConnPt" presStyleCnt="0"/>
      <dgm:spPr/>
    </dgm:pt>
    <dgm:pt modelId="{CCE89A08-8847-4334-9E85-1C586D069864}" type="pres">
      <dgm:prSet presAssocID="{4760725B-7685-49BA-BBDF-355FEAE95426}" presName="node" presStyleLbl="node1" presStyleIdx="0" presStyleCnt="9">
        <dgm:presLayoutVars>
          <dgm:bulletEnabled val="1"/>
        </dgm:presLayoutVars>
      </dgm:prSet>
      <dgm:spPr/>
      <dgm:t>
        <a:bodyPr/>
        <a:lstStyle/>
        <a:p>
          <a:endParaRPr lang="en-US"/>
        </a:p>
      </dgm:t>
    </dgm:pt>
    <dgm:pt modelId="{075BD167-E995-4C34-B99E-BA93B0A5CCC0}" type="pres">
      <dgm:prSet presAssocID="{7904D078-D5D5-410D-A568-8CFFDD7BE54E}" presName="sibTrans" presStyleLbl="bgSibTrans2D1" presStyleIdx="0" presStyleCnt="8"/>
      <dgm:spPr/>
      <dgm:t>
        <a:bodyPr/>
        <a:lstStyle/>
        <a:p>
          <a:endParaRPr lang="en-US"/>
        </a:p>
      </dgm:t>
    </dgm:pt>
    <dgm:pt modelId="{31EC5BBD-2D71-455A-91EF-6A8610FC729E}" type="pres">
      <dgm:prSet presAssocID="{EDA15B76-19A7-46F8-A41B-E681A72EDDF0}" presName="compNode" presStyleCnt="0"/>
      <dgm:spPr/>
    </dgm:pt>
    <dgm:pt modelId="{7DAB8367-AD0F-4C13-884C-A58698E9ACB4}" type="pres">
      <dgm:prSet presAssocID="{EDA15B76-19A7-46F8-A41B-E681A72EDDF0}" presName="dummyConnPt" presStyleCnt="0"/>
      <dgm:spPr/>
    </dgm:pt>
    <dgm:pt modelId="{543A0453-FE66-4D46-A586-B9FB611D7432}" type="pres">
      <dgm:prSet presAssocID="{EDA15B76-19A7-46F8-A41B-E681A72EDDF0}" presName="node" presStyleLbl="node1" presStyleIdx="1" presStyleCnt="9">
        <dgm:presLayoutVars>
          <dgm:bulletEnabled val="1"/>
        </dgm:presLayoutVars>
      </dgm:prSet>
      <dgm:spPr/>
      <dgm:t>
        <a:bodyPr/>
        <a:lstStyle/>
        <a:p>
          <a:endParaRPr lang="en-US"/>
        </a:p>
      </dgm:t>
    </dgm:pt>
    <dgm:pt modelId="{A1074B70-7C8D-46EB-A34C-540520E4B31B}" type="pres">
      <dgm:prSet presAssocID="{15B17D30-1F7D-4AF2-AED3-91F487C4C6F6}" presName="sibTrans" presStyleLbl="bgSibTrans2D1" presStyleIdx="1" presStyleCnt="8"/>
      <dgm:spPr/>
      <dgm:t>
        <a:bodyPr/>
        <a:lstStyle/>
        <a:p>
          <a:endParaRPr lang="en-US"/>
        </a:p>
      </dgm:t>
    </dgm:pt>
    <dgm:pt modelId="{F714D0D0-9E36-4F7E-80B4-2012ED325F11}" type="pres">
      <dgm:prSet presAssocID="{D58B2370-8298-47D7-9869-FCADD5630EC5}" presName="compNode" presStyleCnt="0"/>
      <dgm:spPr/>
    </dgm:pt>
    <dgm:pt modelId="{3C54D679-D990-4CB4-98E6-EC3D31322074}" type="pres">
      <dgm:prSet presAssocID="{D58B2370-8298-47D7-9869-FCADD5630EC5}" presName="dummyConnPt" presStyleCnt="0"/>
      <dgm:spPr/>
    </dgm:pt>
    <dgm:pt modelId="{7A3166D1-45AE-4FFE-AEBD-13B4A411C649}" type="pres">
      <dgm:prSet presAssocID="{D58B2370-8298-47D7-9869-FCADD5630EC5}" presName="node" presStyleLbl="node1" presStyleIdx="2" presStyleCnt="9">
        <dgm:presLayoutVars>
          <dgm:bulletEnabled val="1"/>
        </dgm:presLayoutVars>
      </dgm:prSet>
      <dgm:spPr/>
      <dgm:t>
        <a:bodyPr/>
        <a:lstStyle/>
        <a:p>
          <a:endParaRPr lang="en-US"/>
        </a:p>
      </dgm:t>
    </dgm:pt>
    <dgm:pt modelId="{11368648-9FE2-43AB-9E3C-B78082C69597}" type="pres">
      <dgm:prSet presAssocID="{8491AA40-1CC5-4E80-BE81-1ED02C518F43}" presName="sibTrans" presStyleLbl="bgSibTrans2D1" presStyleIdx="2" presStyleCnt="8"/>
      <dgm:spPr/>
      <dgm:t>
        <a:bodyPr/>
        <a:lstStyle/>
        <a:p>
          <a:endParaRPr lang="en-US"/>
        </a:p>
      </dgm:t>
    </dgm:pt>
    <dgm:pt modelId="{27BD45E8-2005-4C3D-8FF1-3D40D0441711}" type="pres">
      <dgm:prSet presAssocID="{651B5365-8D17-4185-80DB-D553EB70A3D9}" presName="compNode" presStyleCnt="0"/>
      <dgm:spPr/>
    </dgm:pt>
    <dgm:pt modelId="{13AA5101-BE93-419A-A600-CB3CEC06056C}" type="pres">
      <dgm:prSet presAssocID="{651B5365-8D17-4185-80DB-D553EB70A3D9}" presName="dummyConnPt" presStyleCnt="0"/>
      <dgm:spPr/>
    </dgm:pt>
    <dgm:pt modelId="{07E862B2-6BCE-4A6C-B3BA-444F593C0AE7}" type="pres">
      <dgm:prSet presAssocID="{651B5365-8D17-4185-80DB-D553EB70A3D9}" presName="node" presStyleLbl="node1" presStyleIdx="3" presStyleCnt="9">
        <dgm:presLayoutVars>
          <dgm:bulletEnabled val="1"/>
        </dgm:presLayoutVars>
      </dgm:prSet>
      <dgm:spPr/>
      <dgm:t>
        <a:bodyPr/>
        <a:lstStyle/>
        <a:p>
          <a:endParaRPr lang="en-US"/>
        </a:p>
      </dgm:t>
    </dgm:pt>
    <dgm:pt modelId="{BD96FCC5-BAC9-4492-AD06-AC9352D1027A}" type="pres">
      <dgm:prSet presAssocID="{81CF539F-F578-4CD4-943A-165351653921}" presName="sibTrans" presStyleLbl="bgSibTrans2D1" presStyleIdx="3" presStyleCnt="8"/>
      <dgm:spPr/>
      <dgm:t>
        <a:bodyPr/>
        <a:lstStyle/>
        <a:p>
          <a:endParaRPr lang="en-US"/>
        </a:p>
      </dgm:t>
    </dgm:pt>
    <dgm:pt modelId="{4D3A7BA3-D9A8-4538-901D-5BF1DB482AA7}" type="pres">
      <dgm:prSet presAssocID="{8AD6EBFF-3AC1-4C7E-8713-DCC005757964}" presName="compNode" presStyleCnt="0"/>
      <dgm:spPr/>
    </dgm:pt>
    <dgm:pt modelId="{DB33F9C0-FBE2-4895-A598-2F67AC6F2BC4}" type="pres">
      <dgm:prSet presAssocID="{8AD6EBFF-3AC1-4C7E-8713-DCC005757964}" presName="dummyConnPt" presStyleCnt="0"/>
      <dgm:spPr/>
    </dgm:pt>
    <dgm:pt modelId="{C7805EEB-CC04-4172-B699-A0E842E988DF}" type="pres">
      <dgm:prSet presAssocID="{8AD6EBFF-3AC1-4C7E-8713-DCC005757964}" presName="node" presStyleLbl="node1" presStyleIdx="4" presStyleCnt="9">
        <dgm:presLayoutVars>
          <dgm:bulletEnabled val="1"/>
        </dgm:presLayoutVars>
      </dgm:prSet>
      <dgm:spPr/>
      <dgm:t>
        <a:bodyPr/>
        <a:lstStyle/>
        <a:p>
          <a:endParaRPr lang="en-US"/>
        </a:p>
      </dgm:t>
    </dgm:pt>
    <dgm:pt modelId="{688F9ECE-15B3-463D-A9AB-B1E682367E58}" type="pres">
      <dgm:prSet presAssocID="{8FA68848-58C5-42BB-A548-510590FF6D9D}" presName="sibTrans" presStyleLbl="bgSibTrans2D1" presStyleIdx="4" presStyleCnt="8"/>
      <dgm:spPr/>
      <dgm:t>
        <a:bodyPr/>
        <a:lstStyle/>
        <a:p>
          <a:endParaRPr lang="en-US"/>
        </a:p>
      </dgm:t>
    </dgm:pt>
    <dgm:pt modelId="{771AC43D-634F-49D7-8FAE-C188369760EB}" type="pres">
      <dgm:prSet presAssocID="{3BA9A241-2553-4D7C-879C-FF37DCF75E17}" presName="compNode" presStyleCnt="0"/>
      <dgm:spPr/>
    </dgm:pt>
    <dgm:pt modelId="{D18A1556-6588-405D-B68C-05BBEE48CDDF}" type="pres">
      <dgm:prSet presAssocID="{3BA9A241-2553-4D7C-879C-FF37DCF75E17}" presName="dummyConnPt" presStyleCnt="0"/>
      <dgm:spPr/>
    </dgm:pt>
    <dgm:pt modelId="{B4ADD790-4590-4E72-B3BC-24E91358F958}" type="pres">
      <dgm:prSet presAssocID="{3BA9A241-2553-4D7C-879C-FF37DCF75E17}" presName="node" presStyleLbl="node1" presStyleIdx="5" presStyleCnt="9">
        <dgm:presLayoutVars>
          <dgm:bulletEnabled val="1"/>
        </dgm:presLayoutVars>
      </dgm:prSet>
      <dgm:spPr/>
      <dgm:t>
        <a:bodyPr/>
        <a:lstStyle/>
        <a:p>
          <a:endParaRPr lang="en-US"/>
        </a:p>
      </dgm:t>
    </dgm:pt>
    <dgm:pt modelId="{322E0D53-E9F6-4BEE-8D99-FEAF5CC56B15}" type="pres">
      <dgm:prSet presAssocID="{CDA57FDA-F7E3-4563-B1AB-E5C9500B2C10}" presName="sibTrans" presStyleLbl="bgSibTrans2D1" presStyleIdx="5" presStyleCnt="8"/>
      <dgm:spPr/>
      <dgm:t>
        <a:bodyPr/>
        <a:lstStyle/>
        <a:p>
          <a:endParaRPr lang="en-US"/>
        </a:p>
      </dgm:t>
    </dgm:pt>
    <dgm:pt modelId="{E2CE41B9-99C0-4693-A26E-6BE826E399F2}" type="pres">
      <dgm:prSet presAssocID="{80C13571-D522-46E5-BB4E-8FA444B16155}" presName="compNode" presStyleCnt="0"/>
      <dgm:spPr/>
    </dgm:pt>
    <dgm:pt modelId="{DA5E494B-218E-4FEF-8CF4-8F95C5E702EA}" type="pres">
      <dgm:prSet presAssocID="{80C13571-D522-46E5-BB4E-8FA444B16155}" presName="dummyConnPt" presStyleCnt="0"/>
      <dgm:spPr/>
    </dgm:pt>
    <dgm:pt modelId="{65C4329D-717E-4FF6-AF07-FAB076E4F6FB}" type="pres">
      <dgm:prSet presAssocID="{80C13571-D522-46E5-BB4E-8FA444B16155}" presName="node" presStyleLbl="node1" presStyleIdx="6" presStyleCnt="9">
        <dgm:presLayoutVars>
          <dgm:bulletEnabled val="1"/>
        </dgm:presLayoutVars>
      </dgm:prSet>
      <dgm:spPr/>
      <dgm:t>
        <a:bodyPr/>
        <a:lstStyle/>
        <a:p>
          <a:endParaRPr lang="en-US"/>
        </a:p>
      </dgm:t>
    </dgm:pt>
    <dgm:pt modelId="{FFF59BDE-A24D-4F2E-B67E-0E52D06EFC45}" type="pres">
      <dgm:prSet presAssocID="{6E4FFD16-6B69-432E-AE6B-71113575C2FD}" presName="sibTrans" presStyleLbl="bgSibTrans2D1" presStyleIdx="6" presStyleCnt="8"/>
      <dgm:spPr/>
      <dgm:t>
        <a:bodyPr/>
        <a:lstStyle/>
        <a:p>
          <a:endParaRPr lang="en-US"/>
        </a:p>
      </dgm:t>
    </dgm:pt>
    <dgm:pt modelId="{7E4B46ED-B73C-476C-B3CD-787882765FC9}" type="pres">
      <dgm:prSet presAssocID="{886E114A-43B1-420C-8B9F-21443957161E}" presName="compNode" presStyleCnt="0"/>
      <dgm:spPr/>
    </dgm:pt>
    <dgm:pt modelId="{B163D659-C1F6-4176-8F69-B64E6E0A9073}" type="pres">
      <dgm:prSet presAssocID="{886E114A-43B1-420C-8B9F-21443957161E}" presName="dummyConnPt" presStyleCnt="0"/>
      <dgm:spPr/>
    </dgm:pt>
    <dgm:pt modelId="{110BD661-985A-4ABD-89B4-785D3312D848}" type="pres">
      <dgm:prSet presAssocID="{886E114A-43B1-420C-8B9F-21443957161E}" presName="node" presStyleLbl="node1" presStyleIdx="7" presStyleCnt="9">
        <dgm:presLayoutVars>
          <dgm:bulletEnabled val="1"/>
        </dgm:presLayoutVars>
      </dgm:prSet>
      <dgm:spPr/>
      <dgm:t>
        <a:bodyPr/>
        <a:lstStyle/>
        <a:p>
          <a:endParaRPr lang="en-US"/>
        </a:p>
      </dgm:t>
    </dgm:pt>
    <dgm:pt modelId="{FD527AA7-B480-49E1-AB76-9F74868B784C}" type="pres">
      <dgm:prSet presAssocID="{26026D2D-7B82-4C9C-A12D-8DEDEA08CE59}" presName="sibTrans" presStyleLbl="bgSibTrans2D1" presStyleIdx="7" presStyleCnt="8"/>
      <dgm:spPr/>
      <dgm:t>
        <a:bodyPr/>
        <a:lstStyle/>
        <a:p>
          <a:endParaRPr lang="en-US"/>
        </a:p>
      </dgm:t>
    </dgm:pt>
    <dgm:pt modelId="{9DC1685F-C8B1-48D2-BD87-F705DE7C3EDD}" type="pres">
      <dgm:prSet presAssocID="{E0FE85D9-E2B2-4EEC-AD43-83944C9774CC}" presName="compNode" presStyleCnt="0"/>
      <dgm:spPr/>
    </dgm:pt>
    <dgm:pt modelId="{7A1D1DEA-43B1-4ACD-83B0-A5B939FAAECC}" type="pres">
      <dgm:prSet presAssocID="{E0FE85D9-E2B2-4EEC-AD43-83944C9774CC}" presName="dummyConnPt" presStyleCnt="0"/>
      <dgm:spPr/>
    </dgm:pt>
    <dgm:pt modelId="{3546E4AA-BD00-48E9-BCBD-EBF7B5368AAF}" type="pres">
      <dgm:prSet presAssocID="{E0FE85D9-E2B2-4EEC-AD43-83944C9774CC}" presName="node" presStyleLbl="node1" presStyleIdx="8" presStyleCnt="9">
        <dgm:presLayoutVars>
          <dgm:bulletEnabled val="1"/>
        </dgm:presLayoutVars>
      </dgm:prSet>
      <dgm:spPr/>
      <dgm:t>
        <a:bodyPr/>
        <a:lstStyle/>
        <a:p>
          <a:endParaRPr lang="en-US"/>
        </a:p>
      </dgm:t>
    </dgm:pt>
  </dgm:ptLst>
  <dgm:cxnLst>
    <dgm:cxn modelId="{A7A54376-EF1F-4DB9-BD2F-2120C315B433}" srcId="{FFF5E7DD-E571-4770-A158-C643123BD88D}" destId="{651B5365-8D17-4185-80DB-D553EB70A3D9}" srcOrd="3" destOrd="0" parTransId="{02A346E6-C7D6-49D7-9772-95434DB93760}" sibTransId="{81CF539F-F578-4CD4-943A-165351653921}"/>
    <dgm:cxn modelId="{16F74FFD-A652-4714-8F91-6AF9F4BE915A}" type="presOf" srcId="{EDA15B76-19A7-46F8-A41B-E681A72EDDF0}" destId="{543A0453-FE66-4D46-A586-B9FB611D7432}" srcOrd="0" destOrd="0" presId="urn:microsoft.com/office/officeart/2005/8/layout/bProcess4"/>
    <dgm:cxn modelId="{C5A1A704-4D4F-429E-B30B-F943BC8E917C}" type="presOf" srcId="{6E4FFD16-6B69-432E-AE6B-71113575C2FD}" destId="{FFF59BDE-A24D-4F2E-B67E-0E52D06EFC45}" srcOrd="0" destOrd="0" presId="urn:microsoft.com/office/officeart/2005/8/layout/bProcess4"/>
    <dgm:cxn modelId="{4614A02D-E4B7-4195-A7CC-4709427F5E9D}" type="presOf" srcId="{D58B2370-8298-47D7-9869-FCADD5630EC5}" destId="{7A3166D1-45AE-4FFE-AEBD-13B4A411C649}" srcOrd="0" destOrd="0" presId="urn:microsoft.com/office/officeart/2005/8/layout/bProcess4"/>
    <dgm:cxn modelId="{C4128304-A07E-4F6D-924F-F2E9821C0B1C}" type="presOf" srcId="{8AD6EBFF-3AC1-4C7E-8713-DCC005757964}" destId="{C7805EEB-CC04-4172-B699-A0E842E988DF}" srcOrd="0" destOrd="0" presId="urn:microsoft.com/office/officeart/2005/8/layout/bProcess4"/>
    <dgm:cxn modelId="{58C148C1-F916-469C-B6B4-131718AA1D92}" type="presOf" srcId="{FFF5E7DD-E571-4770-A158-C643123BD88D}" destId="{8CD70832-4B49-4D8C-A8FB-BF02AD90BA1A}" srcOrd="0" destOrd="0" presId="urn:microsoft.com/office/officeart/2005/8/layout/bProcess4"/>
    <dgm:cxn modelId="{26419BCA-5D4C-445F-9C77-C821C6BE0542}" srcId="{FFF5E7DD-E571-4770-A158-C643123BD88D}" destId="{4760725B-7685-49BA-BBDF-355FEAE95426}" srcOrd="0" destOrd="0" parTransId="{8D97B704-DFBA-4D8C-9A32-9534F0E22125}" sibTransId="{7904D078-D5D5-410D-A568-8CFFDD7BE54E}"/>
    <dgm:cxn modelId="{15AA8EE3-C8EF-4CD0-A854-2507AD104E28}" srcId="{FFF5E7DD-E571-4770-A158-C643123BD88D}" destId="{80C13571-D522-46E5-BB4E-8FA444B16155}" srcOrd="6" destOrd="0" parTransId="{F08C0F40-5D6A-4E1B-91F5-2AD6BA069DE5}" sibTransId="{6E4FFD16-6B69-432E-AE6B-71113575C2FD}"/>
    <dgm:cxn modelId="{55D58B74-AF11-42A9-9288-77CB4C0E1020}" type="presOf" srcId="{886E114A-43B1-420C-8B9F-21443957161E}" destId="{110BD661-985A-4ABD-89B4-785D3312D848}" srcOrd="0" destOrd="0" presId="urn:microsoft.com/office/officeart/2005/8/layout/bProcess4"/>
    <dgm:cxn modelId="{12BC1388-267D-402F-863E-2A3FB206185F}" type="presOf" srcId="{80C13571-D522-46E5-BB4E-8FA444B16155}" destId="{65C4329D-717E-4FF6-AF07-FAB076E4F6FB}" srcOrd="0" destOrd="0" presId="urn:microsoft.com/office/officeart/2005/8/layout/bProcess4"/>
    <dgm:cxn modelId="{87F7C240-03AF-48CE-A6DB-B7FD7885697D}" srcId="{FFF5E7DD-E571-4770-A158-C643123BD88D}" destId="{E0FE85D9-E2B2-4EEC-AD43-83944C9774CC}" srcOrd="8" destOrd="0" parTransId="{0157366B-3102-4791-B580-C0D76362C166}" sibTransId="{7FF8375F-7377-4691-A5CE-41E7E8FA6ECC}"/>
    <dgm:cxn modelId="{685F9802-8C0A-461E-99A1-086B87C37264}" srcId="{FFF5E7DD-E571-4770-A158-C643123BD88D}" destId="{886E114A-43B1-420C-8B9F-21443957161E}" srcOrd="7" destOrd="0" parTransId="{4518F4E8-B1BE-43E4-A26C-FF7641A42DE8}" sibTransId="{26026D2D-7B82-4C9C-A12D-8DEDEA08CE59}"/>
    <dgm:cxn modelId="{2C14034C-C4FF-450B-9DE8-29FD87C74F87}" type="presOf" srcId="{81CF539F-F578-4CD4-943A-165351653921}" destId="{BD96FCC5-BAC9-4492-AD06-AC9352D1027A}" srcOrd="0" destOrd="0" presId="urn:microsoft.com/office/officeart/2005/8/layout/bProcess4"/>
    <dgm:cxn modelId="{1037D706-DDC7-44A2-80E3-1D52E7912BFE}" srcId="{FFF5E7DD-E571-4770-A158-C643123BD88D}" destId="{D58B2370-8298-47D7-9869-FCADD5630EC5}" srcOrd="2" destOrd="0" parTransId="{DAFDF2E5-23BC-43D9-B1AA-4D40D4E41AED}" sibTransId="{8491AA40-1CC5-4E80-BE81-1ED02C518F43}"/>
    <dgm:cxn modelId="{EECC01AB-442C-4B8B-A1D8-9A7946ACE325}" srcId="{FFF5E7DD-E571-4770-A158-C643123BD88D}" destId="{3BA9A241-2553-4D7C-879C-FF37DCF75E17}" srcOrd="5" destOrd="0" parTransId="{AAD90B46-AE8B-4429-9A6F-09E4C10F0C8A}" sibTransId="{CDA57FDA-F7E3-4563-B1AB-E5C9500B2C10}"/>
    <dgm:cxn modelId="{3F592C69-6ED2-4113-8863-D31E4FDEEBB7}" srcId="{FFF5E7DD-E571-4770-A158-C643123BD88D}" destId="{8AD6EBFF-3AC1-4C7E-8713-DCC005757964}" srcOrd="4" destOrd="0" parTransId="{A4245DDA-2F36-43F8-87A6-7E94D0FE4A90}" sibTransId="{8FA68848-58C5-42BB-A548-510590FF6D9D}"/>
    <dgm:cxn modelId="{80291E2E-D80D-4500-AD0F-C4D6574D078F}" type="presOf" srcId="{8FA68848-58C5-42BB-A548-510590FF6D9D}" destId="{688F9ECE-15B3-463D-A9AB-B1E682367E58}" srcOrd="0" destOrd="0" presId="urn:microsoft.com/office/officeart/2005/8/layout/bProcess4"/>
    <dgm:cxn modelId="{24BB0A99-F86B-4CF1-AAA0-3CE361B4BB43}" type="presOf" srcId="{3BA9A241-2553-4D7C-879C-FF37DCF75E17}" destId="{B4ADD790-4590-4E72-B3BC-24E91358F958}" srcOrd="0" destOrd="0" presId="urn:microsoft.com/office/officeart/2005/8/layout/bProcess4"/>
    <dgm:cxn modelId="{E999B420-9919-4548-BC1E-C9A9F5AA0603}" type="presOf" srcId="{4760725B-7685-49BA-BBDF-355FEAE95426}" destId="{CCE89A08-8847-4334-9E85-1C586D069864}" srcOrd="0" destOrd="0" presId="urn:microsoft.com/office/officeart/2005/8/layout/bProcess4"/>
    <dgm:cxn modelId="{4CA0C8DC-3579-4C4C-B62E-088040133E8D}" type="presOf" srcId="{E0FE85D9-E2B2-4EEC-AD43-83944C9774CC}" destId="{3546E4AA-BD00-48E9-BCBD-EBF7B5368AAF}" srcOrd="0" destOrd="0" presId="urn:microsoft.com/office/officeart/2005/8/layout/bProcess4"/>
    <dgm:cxn modelId="{3ACF894F-3B0D-405A-B02B-219A88485BCB}" type="presOf" srcId="{15B17D30-1F7D-4AF2-AED3-91F487C4C6F6}" destId="{A1074B70-7C8D-46EB-A34C-540520E4B31B}" srcOrd="0" destOrd="0" presId="urn:microsoft.com/office/officeart/2005/8/layout/bProcess4"/>
    <dgm:cxn modelId="{B495E441-9AA1-400A-8830-72E0B3B13620}" type="presOf" srcId="{7904D078-D5D5-410D-A568-8CFFDD7BE54E}" destId="{075BD167-E995-4C34-B99E-BA93B0A5CCC0}" srcOrd="0" destOrd="0" presId="urn:microsoft.com/office/officeart/2005/8/layout/bProcess4"/>
    <dgm:cxn modelId="{D8831E08-1930-4A50-9AF1-11F0B2D08B06}" type="presOf" srcId="{651B5365-8D17-4185-80DB-D553EB70A3D9}" destId="{07E862B2-6BCE-4A6C-B3BA-444F593C0AE7}" srcOrd="0" destOrd="0" presId="urn:microsoft.com/office/officeart/2005/8/layout/bProcess4"/>
    <dgm:cxn modelId="{EA905BB2-52DF-42D3-A67F-0D0072B91D85}" type="presOf" srcId="{CDA57FDA-F7E3-4563-B1AB-E5C9500B2C10}" destId="{322E0D53-E9F6-4BEE-8D99-FEAF5CC56B15}" srcOrd="0" destOrd="0" presId="urn:microsoft.com/office/officeart/2005/8/layout/bProcess4"/>
    <dgm:cxn modelId="{06B7B418-6821-44DC-9C2B-A050D6D4B7C4}" type="presOf" srcId="{8491AA40-1CC5-4E80-BE81-1ED02C518F43}" destId="{11368648-9FE2-43AB-9E3C-B78082C69597}" srcOrd="0" destOrd="0" presId="urn:microsoft.com/office/officeart/2005/8/layout/bProcess4"/>
    <dgm:cxn modelId="{97CEEA9B-6217-49F2-B3BB-69AB1AF89D7D}" type="presOf" srcId="{26026D2D-7B82-4C9C-A12D-8DEDEA08CE59}" destId="{FD527AA7-B480-49E1-AB76-9F74868B784C}" srcOrd="0" destOrd="0" presId="urn:microsoft.com/office/officeart/2005/8/layout/bProcess4"/>
    <dgm:cxn modelId="{798D9D6B-F2FA-44CF-A79D-166E4E703082}" srcId="{FFF5E7DD-E571-4770-A158-C643123BD88D}" destId="{EDA15B76-19A7-46F8-A41B-E681A72EDDF0}" srcOrd="1" destOrd="0" parTransId="{0DBF935C-C44C-48EB-BCF9-30C16B69AAEA}" sibTransId="{15B17D30-1F7D-4AF2-AED3-91F487C4C6F6}"/>
    <dgm:cxn modelId="{9F948952-68F7-46DA-B151-8BDFE6FB5FEF}" type="presParOf" srcId="{8CD70832-4B49-4D8C-A8FB-BF02AD90BA1A}" destId="{E96CBCFC-22B6-499B-9D64-EA6B4C27972B}" srcOrd="0" destOrd="0" presId="urn:microsoft.com/office/officeart/2005/8/layout/bProcess4"/>
    <dgm:cxn modelId="{AB2C49DA-986B-4BAA-8C03-31B7A2498037}" type="presParOf" srcId="{E96CBCFC-22B6-499B-9D64-EA6B4C27972B}" destId="{D2B8B5E8-84F8-4ABA-B2FC-FCEB10B07E7E}" srcOrd="0" destOrd="0" presId="urn:microsoft.com/office/officeart/2005/8/layout/bProcess4"/>
    <dgm:cxn modelId="{82597A20-50D9-436C-8A82-FA06FBD0DCF2}" type="presParOf" srcId="{E96CBCFC-22B6-499B-9D64-EA6B4C27972B}" destId="{CCE89A08-8847-4334-9E85-1C586D069864}" srcOrd="1" destOrd="0" presId="urn:microsoft.com/office/officeart/2005/8/layout/bProcess4"/>
    <dgm:cxn modelId="{F840156C-2A0C-4913-9BCF-767277D86AFC}" type="presParOf" srcId="{8CD70832-4B49-4D8C-A8FB-BF02AD90BA1A}" destId="{075BD167-E995-4C34-B99E-BA93B0A5CCC0}" srcOrd="1" destOrd="0" presId="urn:microsoft.com/office/officeart/2005/8/layout/bProcess4"/>
    <dgm:cxn modelId="{AC3C516D-FE64-4776-A034-AB16ABC08F7C}" type="presParOf" srcId="{8CD70832-4B49-4D8C-A8FB-BF02AD90BA1A}" destId="{31EC5BBD-2D71-455A-91EF-6A8610FC729E}" srcOrd="2" destOrd="0" presId="urn:microsoft.com/office/officeart/2005/8/layout/bProcess4"/>
    <dgm:cxn modelId="{2554F93B-FDD6-48C3-88ED-C79D5E55C46C}" type="presParOf" srcId="{31EC5BBD-2D71-455A-91EF-6A8610FC729E}" destId="{7DAB8367-AD0F-4C13-884C-A58698E9ACB4}" srcOrd="0" destOrd="0" presId="urn:microsoft.com/office/officeart/2005/8/layout/bProcess4"/>
    <dgm:cxn modelId="{6D127101-3B71-494C-8329-0C888F4413B9}" type="presParOf" srcId="{31EC5BBD-2D71-455A-91EF-6A8610FC729E}" destId="{543A0453-FE66-4D46-A586-B9FB611D7432}" srcOrd="1" destOrd="0" presId="urn:microsoft.com/office/officeart/2005/8/layout/bProcess4"/>
    <dgm:cxn modelId="{77E48729-0275-45CF-8B7C-C2FDDDFD550A}" type="presParOf" srcId="{8CD70832-4B49-4D8C-A8FB-BF02AD90BA1A}" destId="{A1074B70-7C8D-46EB-A34C-540520E4B31B}" srcOrd="3" destOrd="0" presId="urn:microsoft.com/office/officeart/2005/8/layout/bProcess4"/>
    <dgm:cxn modelId="{484ADDE8-2564-42A0-9DA9-ED7AA26072CA}" type="presParOf" srcId="{8CD70832-4B49-4D8C-A8FB-BF02AD90BA1A}" destId="{F714D0D0-9E36-4F7E-80B4-2012ED325F11}" srcOrd="4" destOrd="0" presId="urn:microsoft.com/office/officeart/2005/8/layout/bProcess4"/>
    <dgm:cxn modelId="{46EF967E-6300-4937-857F-DA2AD82A290D}" type="presParOf" srcId="{F714D0D0-9E36-4F7E-80B4-2012ED325F11}" destId="{3C54D679-D990-4CB4-98E6-EC3D31322074}" srcOrd="0" destOrd="0" presId="urn:microsoft.com/office/officeart/2005/8/layout/bProcess4"/>
    <dgm:cxn modelId="{3128872A-2B14-4F6C-8CF9-C64B2F7B229E}" type="presParOf" srcId="{F714D0D0-9E36-4F7E-80B4-2012ED325F11}" destId="{7A3166D1-45AE-4FFE-AEBD-13B4A411C649}" srcOrd="1" destOrd="0" presId="urn:microsoft.com/office/officeart/2005/8/layout/bProcess4"/>
    <dgm:cxn modelId="{D6A02549-7A79-44B9-92F6-E2A63ED611B8}" type="presParOf" srcId="{8CD70832-4B49-4D8C-A8FB-BF02AD90BA1A}" destId="{11368648-9FE2-43AB-9E3C-B78082C69597}" srcOrd="5" destOrd="0" presId="urn:microsoft.com/office/officeart/2005/8/layout/bProcess4"/>
    <dgm:cxn modelId="{36C97E84-B354-4AB3-B5E9-551E47D6596E}" type="presParOf" srcId="{8CD70832-4B49-4D8C-A8FB-BF02AD90BA1A}" destId="{27BD45E8-2005-4C3D-8FF1-3D40D0441711}" srcOrd="6" destOrd="0" presId="urn:microsoft.com/office/officeart/2005/8/layout/bProcess4"/>
    <dgm:cxn modelId="{7104812F-D553-4209-B05E-CAE3D4088E24}" type="presParOf" srcId="{27BD45E8-2005-4C3D-8FF1-3D40D0441711}" destId="{13AA5101-BE93-419A-A600-CB3CEC06056C}" srcOrd="0" destOrd="0" presId="urn:microsoft.com/office/officeart/2005/8/layout/bProcess4"/>
    <dgm:cxn modelId="{0BC0EFDA-A36E-4758-87AC-5599906B86F6}" type="presParOf" srcId="{27BD45E8-2005-4C3D-8FF1-3D40D0441711}" destId="{07E862B2-6BCE-4A6C-B3BA-444F593C0AE7}" srcOrd="1" destOrd="0" presId="urn:microsoft.com/office/officeart/2005/8/layout/bProcess4"/>
    <dgm:cxn modelId="{09BE3430-2959-403D-A593-7168D7B5F8CE}" type="presParOf" srcId="{8CD70832-4B49-4D8C-A8FB-BF02AD90BA1A}" destId="{BD96FCC5-BAC9-4492-AD06-AC9352D1027A}" srcOrd="7" destOrd="0" presId="urn:microsoft.com/office/officeart/2005/8/layout/bProcess4"/>
    <dgm:cxn modelId="{1BD4E093-859D-4939-BFA6-0C12964E6CD9}" type="presParOf" srcId="{8CD70832-4B49-4D8C-A8FB-BF02AD90BA1A}" destId="{4D3A7BA3-D9A8-4538-901D-5BF1DB482AA7}" srcOrd="8" destOrd="0" presId="urn:microsoft.com/office/officeart/2005/8/layout/bProcess4"/>
    <dgm:cxn modelId="{714ECE4A-5F4D-47D8-B995-B3DAB374AF12}" type="presParOf" srcId="{4D3A7BA3-D9A8-4538-901D-5BF1DB482AA7}" destId="{DB33F9C0-FBE2-4895-A598-2F67AC6F2BC4}" srcOrd="0" destOrd="0" presId="urn:microsoft.com/office/officeart/2005/8/layout/bProcess4"/>
    <dgm:cxn modelId="{FD10435F-3CF6-421B-ADFC-7F1561B3C213}" type="presParOf" srcId="{4D3A7BA3-D9A8-4538-901D-5BF1DB482AA7}" destId="{C7805EEB-CC04-4172-B699-A0E842E988DF}" srcOrd="1" destOrd="0" presId="urn:microsoft.com/office/officeart/2005/8/layout/bProcess4"/>
    <dgm:cxn modelId="{6057E381-C8D7-4DD6-8970-8AE6EE1A0949}" type="presParOf" srcId="{8CD70832-4B49-4D8C-A8FB-BF02AD90BA1A}" destId="{688F9ECE-15B3-463D-A9AB-B1E682367E58}" srcOrd="9" destOrd="0" presId="urn:microsoft.com/office/officeart/2005/8/layout/bProcess4"/>
    <dgm:cxn modelId="{3BAE0AEB-A274-4621-91FD-784395D51A54}" type="presParOf" srcId="{8CD70832-4B49-4D8C-A8FB-BF02AD90BA1A}" destId="{771AC43D-634F-49D7-8FAE-C188369760EB}" srcOrd="10" destOrd="0" presId="urn:microsoft.com/office/officeart/2005/8/layout/bProcess4"/>
    <dgm:cxn modelId="{ED4B5D12-7133-4B7F-BBFE-AF245A6108FC}" type="presParOf" srcId="{771AC43D-634F-49D7-8FAE-C188369760EB}" destId="{D18A1556-6588-405D-B68C-05BBEE48CDDF}" srcOrd="0" destOrd="0" presId="urn:microsoft.com/office/officeart/2005/8/layout/bProcess4"/>
    <dgm:cxn modelId="{663D0CD4-CDBA-403F-98C1-D248580E3B16}" type="presParOf" srcId="{771AC43D-634F-49D7-8FAE-C188369760EB}" destId="{B4ADD790-4590-4E72-B3BC-24E91358F958}" srcOrd="1" destOrd="0" presId="urn:microsoft.com/office/officeart/2005/8/layout/bProcess4"/>
    <dgm:cxn modelId="{31F60373-E89C-4973-AD13-0B5DCC5654C7}" type="presParOf" srcId="{8CD70832-4B49-4D8C-A8FB-BF02AD90BA1A}" destId="{322E0D53-E9F6-4BEE-8D99-FEAF5CC56B15}" srcOrd="11" destOrd="0" presId="urn:microsoft.com/office/officeart/2005/8/layout/bProcess4"/>
    <dgm:cxn modelId="{D3DBBDE4-D74F-4D60-81A4-DC8B7831C3CB}" type="presParOf" srcId="{8CD70832-4B49-4D8C-A8FB-BF02AD90BA1A}" destId="{E2CE41B9-99C0-4693-A26E-6BE826E399F2}" srcOrd="12" destOrd="0" presId="urn:microsoft.com/office/officeart/2005/8/layout/bProcess4"/>
    <dgm:cxn modelId="{BBEBD56D-C192-446C-B43F-BA67412338E9}" type="presParOf" srcId="{E2CE41B9-99C0-4693-A26E-6BE826E399F2}" destId="{DA5E494B-218E-4FEF-8CF4-8F95C5E702EA}" srcOrd="0" destOrd="0" presId="urn:microsoft.com/office/officeart/2005/8/layout/bProcess4"/>
    <dgm:cxn modelId="{BF2AFBD1-A51A-43E5-A739-60141CDC845C}" type="presParOf" srcId="{E2CE41B9-99C0-4693-A26E-6BE826E399F2}" destId="{65C4329D-717E-4FF6-AF07-FAB076E4F6FB}" srcOrd="1" destOrd="0" presId="urn:microsoft.com/office/officeart/2005/8/layout/bProcess4"/>
    <dgm:cxn modelId="{EC5B6590-0243-4B9A-BF2E-D4B69F011F4C}" type="presParOf" srcId="{8CD70832-4B49-4D8C-A8FB-BF02AD90BA1A}" destId="{FFF59BDE-A24D-4F2E-B67E-0E52D06EFC45}" srcOrd="13" destOrd="0" presId="urn:microsoft.com/office/officeart/2005/8/layout/bProcess4"/>
    <dgm:cxn modelId="{4D693E65-0874-4AC6-B1C9-03FE7FAF4BBD}" type="presParOf" srcId="{8CD70832-4B49-4D8C-A8FB-BF02AD90BA1A}" destId="{7E4B46ED-B73C-476C-B3CD-787882765FC9}" srcOrd="14" destOrd="0" presId="urn:microsoft.com/office/officeart/2005/8/layout/bProcess4"/>
    <dgm:cxn modelId="{44A6BA71-2F56-430D-8EFE-18F52267BCE9}" type="presParOf" srcId="{7E4B46ED-B73C-476C-B3CD-787882765FC9}" destId="{B163D659-C1F6-4176-8F69-B64E6E0A9073}" srcOrd="0" destOrd="0" presId="urn:microsoft.com/office/officeart/2005/8/layout/bProcess4"/>
    <dgm:cxn modelId="{1BD44CA3-B9EE-4571-8931-0A74C9E2E243}" type="presParOf" srcId="{7E4B46ED-B73C-476C-B3CD-787882765FC9}" destId="{110BD661-985A-4ABD-89B4-785D3312D848}" srcOrd="1" destOrd="0" presId="urn:microsoft.com/office/officeart/2005/8/layout/bProcess4"/>
    <dgm:cxn modelId="{EBDCEE89-AD4B-4F1B-8367-5981B1DFA991}" type="presParOf" srcId="{8CD70832-4B49-4D8C-A8FB-BF02AD90BA1A}" destId="{FD527AA7-B480-49E1-AB76-9F74868B784C}" srcOrd="15" destOrd="0" presId="urn:microsoft.com/office/officeart/2005/8/layout/bProcess4"/>
    <dgm:cxn modelId="{7D3F5B05-F98B-4D83-88BB-DB6F57DDACC0}" type="presParOf" srcId="{8CD70832-4B49-4D8C-A8FB-BF02AD90BA1A}" destId="{9DC1685F-C8B1-48D2-BD87-F705DE7C3EDD}" srcOrd="16" destOrd="0" presId="urn:microsoft.com/office/officeart/2005/8/layout/bProcess4"/>
    <dgm:cxn modelId="{7AC908D6-4811-44A8-BBEB-AA1AD9ADB925}" type="presParOf" srcId="{9DC1685F-C8B1-48D2-BD87-F705DE7C3EDD}" destId="{7A1D1DEA-43B1-4ACD-83B0-A5B939FAAECC}" srcOrd="0" destOrd="0" presId="urn:microsoft.com/office/officeart/2005/8/layout/bProcess4"/>
    <dgm:cxn modelId="{BB92A240-48A4-482F-80B4-023B27775A6A}" type="presParOf" srcId="{9DC1685F-C8B1-48D2-BD87-F705DE7C3EDD}" destId="{3546E4AA-BD00-48E9-BCBD-EBF7B5368AAF}"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5BD167-E995-4C34-B99E-BA93B0A5CCC0}">
      <dsp:nvSpPr>
        <dsp:cNvPr id="0" name=""/>
        <dsp:cNvSpPr/>
      </dsp:nvSpPr>
      <dsp:spPr>
        <a:xfrm rot="5400000">
          <a:off x="-260282" y="949467"/>
          <a:ext cx="1160102" cy="140391"/>
        </a:xfrm>
        <a:prstGeom prst="rect">
          <a:avLst/>
        </a:prstGeom>
        <a:solidFill>
          <a:schemeClr val="accent1">
            <a:shade val="90000"/>
            <a:hueOff val="0"/>
            <a:satOff val="0"/>
            <a:lumOff val="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CCE89A08-8847-4334-9E85-1C586D069864}">
      <dsp:nvSpPr>
        <dsp:cNvPr id="0" name=""/>
        <dsp:cNvSpPr/>
      </dsp:nvSpPr>
      <dsp:spPr>
        <a:xfrm>
          <a:off x="2874" y="203599"/>
          <a:ext cx="1559904" cy="935942"/>
        </a:xfrm>
        <a:prstGeom prst="roundRect">
          <a:avLst>
            <a:gd name="adj" fmla="val 10000"/>
          </a:avLst>
        </a:prstGeom>
        <a:solidFill>
          <a:schemeClr val="accent1">
            <a:shade val="80000"/>
            <a:hueOff val="0"/>
            <a:satOff val="0"/>
            <a:lumOff val="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Labored breathing</a:t>
          </a:r>
          <a:endParaRPr lang="en-US" sz="2000" kern="1200" dirty="0"/>
        </a:p>
      </dsp:txBody>
      <dsp:txXfrm>
        <a:off x="2874" y="203599"/>
        <a:ext cx="1559904" cy="935942"/>
      </dsp:txXfrm>
    </dsp:sp>
    <dsp:sp modelId="{A1074B70-7C8D-46EB-A34C-540520E4B31B}">
      <dsp:nvSpPr>
        <dsp:cNvPr id="0" name=""/>
        <dsp:cNvSpPr/>
      </dsp:nvSpPr>
      <dsp:spPr>
        <a:xfrm rot="5400000">
          <a:off x="-260282" y="2119396"/>
          <a:ext cx="1160102" cy="140391"/>
        </a:xfrm>
        <a:prstGeom prst="rect">
          <a:avLst/>
        </a:prstGeom>
        <a:solidFill>
          <a:schemeClr val="accent1">
            <a:shade val="90000"/>
            <a:hueOff val="34910"/>
            <a:satOff val="-3132"/>
            <a:lumOff val="3968"/>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543A0453-FE66-4D46-A586-B9FB611D7432}">
      <dsp:nvSpPr>
        <dsp:cNvPr id="0" name=""/>
        <dsp:cNvSpPr/>
      </dsp:nvSpPr>
      <dsp:spPr>
        <a:xfrm>
          <a:off x="2874" y="1373528"/>
          <a:ext cx="1559904" cy="935942"/>
        </a:xfrm>
        <a:prstGeom prst="roundRect">
          <a:avLst>
            <a:gd name="adj" fmla="val 10000"/>
          </a:avLst>
        </a:prstGeom>
        <a:solidFill>
          <a:schemeClr val="accent1">
            <a:shade val="80000"/>
            <a:hueOff val="30554"/>
            <a:satOff val="-2782"/>
            <a:lumOff val="3754"/>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Fluids gather in the back of the throat</a:t>
          </a:r>
          <a:endParaRPr lang="en-US" sz="1800" kern="1200" dirty="0"/>
        </a:p>
      </dsp:txBody>
      <dsp:txXfrm>
        <a:off x="2874" y="1373528"/>
        <a:ext cx="1559904" cy="935942"/>
      </dsp:txXfrm>
    </dsp:sp>
    <dsp:sp modelId="{11368648-9FE2-43AB-9E3C-B78082C69597}">
      <dsp:nvSpPr>
        <dsp:cNvPr id="0" name=""/>
        <dsp:cNvSpPr/>
      </dsp:nvSpPr>
      <dsp:spPr>
        <a:xfrm>
          <a:off x="324681" y="2704360"/>
          <a:ext cx="2064847" cy="140391"/>
        </a:xfrm>
        <a:prstGeom prst="rect">
          <a:avLst/>
        </a:prstGeom>
        <a:solidFill>
          <a:schemeClr val="accent1">
            <a:shade val="90000"/>
            <a:hueOff val="69820"/>
            <a:satOff val="-6264"/>
            <a:lumOff val="7937"/>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7A3166D1-45AE-4FFE-AEBD-13B4A411C649}">
      <dsp:nvSpPr>
        <dsp:cNvPr id="0" name=""/>
        <dsp:cNvSpPr/>
      </dsp:nvSpPr>
      <dsp:spPr>
        <a:xfrm>
          <a:off x="2874" y="2543457"/>
          <a:ext cx="1559904" cy="935942"/>
        </a:xfrm>
        <a:prstGeom prst="roundRect">
          <a:avLst>
            <a:gd name="adj" fmla="val 10000"/>
          </a:avLst>
        </a:prstGeom>
        <a:solidFill>
          <a:schemeClr val="accent1">
            <a:shade val="80000"/>
            <a:hueOff val="61107"/>
            <a:satOff val="-5564"/>
            <a:lumOff val="7508"/>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Cough reflex is reduced</a:t>
          </a:r>
          <a:endParaRPr lang="en-US" sz="1800" kern="1200" dirty="0"/>
        </a:p>
      </dsp:txBody>
      <dsp:txXfrm>
        <a:off x="2874" y="2543457"/>
        <a:ext cx="1559904" cy="935942"/>
      </dsp:txXfrm>
    </dsp:sp>
    <dsp:sp modelId="{BD96FCC5-BAC9-4492-AD06-AC9352D1027A}">
      <dsp:nvSpPr>
        <dsp:cNvPr id="0" name=""/>
        <dsp:cNvSpPr/>
      </dsp:nvSpPr>
      <dsp:spPr>
        <a:xfrm rot="16200000">
          <a:off x="1814390" y="2119396"/>
          <a:ext cx="1160102" cy="140391"/>
        </a:xfrm>
        <a:prstGeom prst="rect">
          <a:avLst/>
        </a:prstGeom>
        <a:solidFill>
          <a:schemeClr val="accent1">
            <a:shade val="90000"/>
            <a:hueOff val="104730"/>
            <a:satOff val="-9396"/>
            <a:lumOff val="11905"/>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07E862B2-6BCE-4A6C-B3BA-444F593C0AE7}">
      <dsp:nvSpPr>
        <dsp:cNvPr id="0" name=""/>
        <dsp:cNvSpPr/>
      </dsp:nvSpPr>
      <dsp:spPr>
        <a:xfrm>
          <a:off x="2077547" y="2543457"/>
          <a:ext cx="1559904" cy="935942"/>
        </a:xfrm>
        <a:prstGeom prst="roundRect">
          <a:avLst>
            <a:gd name="adj" fmla="val 10000"/>
          </a:avLst>
        </a:prstGeom>
        <a:solidFill>
          <a:schemeClr val="accent1">
            <a:shade val="80000"/>
            <a:hueOff val="91661"/>
            <a:satOff val="-8346"/>
            <a:lumOff val="11263"/>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Patient may be too weak to cough</a:t>
          </a:r>
          <a:endParaRPr lang="en-US" sz="1800" kern="1200" dirty="0"/>
        </a:p>
      </dsp:txBody>
      <dsp:txXfrm>
        <a:off x="2077547" y="2543457"/>
        <a:ext cx="1559904" cy="935942"/>
      </dsp:txXfrm>
    </dsp:sp>
    <dsp:sp modelId="{688F9ECE-15B3-463D-A9AB-B1E682367E58}">
      <dsp:nvSpPr>
        <dsp:cNvPr id="0" name=""/>
        <dsp:cNvSpPr/>
      </dsp:nvSpPr>
      <dsp:spPr>
        <a:xfrm rot="16200000">
          <a:off x="1814390" y="949467"/>
          <a:ext cx="1160102" cy="140391"/>
        </a:xfrm>
        <a:prstGeom prst="rect">
          <a:avLst/>
        </a:prstGeom>
        <a:solidFill>
          <a:schemeClr val="accent1">
            <a:shade val="90000"/>
            <a:hueOff val="139640"/>
            <a:satOff val="-12528"/>
            <a:lumOff val="15873"/>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C7805EEB-CC04-4172-B699-A0E842E988DF}">
      <dsp:nvSpPr>
        <dsp:cNvPr id="0" name=""/>
        <dsp:cNvSpPr/>
      </dsp:nvSpPr>
      <dsp:spPr>
        <a:xfrm>
          <a:off x="2077547" y="1373528"/>
          <a:ext cx="1559904" cy="935942"/>
        </a:xfrm>
        <a:prstGeom prst="roundRect">
          <a:avLst>
            <a:gd name="adj" fmla="val 10000"/>
          </a:avLst>
        </a:prstGeom>
        <a:solidFill>
          <a:schemeClr val="accent1">
            <a:shade val="80000"/>
            <a:hueOff val="122214"/>
            <a:satOff val="-11128"/>
            <a:lumOff val="15017"/>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Fluids move up and down the windpipe</a:t>
          </a:r>
          <a:endParaRPr lang="en-US" sz="1800" kern="1200" dirty="0"/>
        </a:p>
      </dsp:txBody>
      <dsp:txXfrm>
        <a:off x="2077547" y="1373528"/>
        <a:ext cx="1559904" cy="935942"/>
      </dsp:txXfrm>
    </dsp:sp>
    <dsp:sp modelId="{322E0D53-E9F6-4BEE-8D99-FEAF5CC56B15}">
      <dsp:nvSpPr>
        <dsp:cNvPr id="0" name=""/>
        <dsp:cNvSpPr/>
      </dsp:nvSpPr>
      <dsp:spPr>
        <a:xfrm>
          <a:off x="2399354" y="364503"/>
          <a:ext cx="2064847" cy="140391"/>
        </a:xfrm>
        <a:prstGeom prst="rect">
          <a:avLst/>
        </a:prstGeom>
        <a:solidFill>
          <a:schemeClr val="accent1">
            <a:shade val="90000"/>
            <a:hueOff val="174550"/>
            <a:satOff val="-15660"/>
            <a:lumOff val="19841"/>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B4ADD790-4590-4E72-B3BC-24E91358F958}">
      <dsp:nvSpPr>
        <dsp:cNvPr id="0" name=""/>
        <dsp:cNvSpPr/>
      </dsp:nvSpPr>
      <dsp:spPr>
        <a:xfrm>
          <a:off x="2077547" y="203599"/>
          <a:ext cx="1559904" cy="935942"/>
        </a:xfrm>
        <a:prstGeom prst="roundRect">
          <a:avLst>
            <a:gd name="adj" fmla="val 10000"/>
          </a:avLst>
        </a:prstGeom>
        <a:solidFill>
          <a:schemeClr val="accent1">
            <a:shade val="80000"/>
            <a:hueOff val="152768"/>
            <a:satOff val="-13910"/>
            <a:lumOff val="18771"/>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NOT bother the patient</a:t>
          </a:r>
          <a:endParaRPr lang="en-US" sz="1800" kern="1200" dirty="0"/>
        </a:p>
      </dsp:txBody>
      <dsp:txXfrm>
        <a:off x="2077547" y="203599"/>
        <a:ext cx="1559904" cy="935942"/>
      </dsp:txXfrm>
    </dsp:sp>
    <dsp:sp modelId="{FFF59BDE-A24D-4F2E-B67E-0E52D06EFC45}">
      <dsp:nvSpPr>
        <dsp:cNvPr id="0" name=""/>
        <dsp:cNvSpPr/>
      </dsp:nvSpPr>
      <dsp:spPr>
        <a:xfrm rot="5400000">
          <a:off x="3889063" y="949467"/>
          <a:ext cx="1160102" cy="140391"/>
        </a:xfrm>
        <a:prstGeom prst="rect">
          <a:avLst/>
        </a:prstGeom>
        <a:solidFill>
          <a:schemeClr val="accent1">
            <a:shade val="90000"/>
            <a:hueOff val="209460"/>
            <a:satOff val="-18792"/>
            <a:lumOff val="23810"/>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65C4329D-717E-4FF6-AF07-FAB076E4F6FB}">
      <dsp:nvSpPr>
        <dsp:cNvPr id="0" name=""/>
        <dsp:cNvSpPr/>
      </dsp:nvSpPr>
      <dsp:spPr>
        <a:xfrm>
          <a:off x="4152220" y="203599"/>
          <a:ext cx="1559904" cy="935942"/>
        </a:xfrm>
        <a:prstGeom prst="roundRect">
          <a:avLst>
            <a:gd name="adj" fmla="val 10000"/>
          </a:avLst>
        </a:prstGeom>
        <a:solidFill>
          <a:schemeClr val="accent1">
            <a:shade val="80000"/>
            <a:hueOff val="183321"/>
            <a:satOff val="-16692"/>
            <a:lumOff val="22525"/>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May be very disturbing to loved ones</a:t>
          </a:r>
          <a:endParaRPr lang="en-US" sz="1800" kern="1200" dirty="0"/>
        </a:p>
      </dsp:txBody>
      <dsp:txXfrm>
        <a:off x="4152220" y="203599"/>
        <a:ext cx="1559904" cy="935942"/>
      </dsp:txXfrm>
    </dsp:sp>
    <dsp:sp modelId="{FD527AA7-B480-49E1-AB76-9F74868B784C}">
      <dsp:nvSpPr>
        <dsp:cNvPr id="0" name=""/>
        <dsp:cNvSpPr/>
      </dsp:nvSpPr>
      <dsp:spPr>
        <a:xfrm rot="5400000">
          <a:off x="3889063" y="2119396"/>
          <a:ext cx="1160102" cy="140391"/>
        </a:xfrm>
        <a:prstGeom prst="rect">
          <a:avLst/>
        </a:prstGeom>
        <a:solidFill>
          <a:schemeClr val="accent1">
            <a:shade val="90000"/>
            <a:hueOff val="244370"/>
            <a:satOff val="-21924"/>
            <a:lumOff val="27778"/>
            <a:alphaOff val="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211800">
          <a:bevelT w="40600" h="20600" prst="relaxedInset"/>
        </a:sp3d>
      </dsp:spPr>
      <dsp:style>
        <a:lnRef idx="0">
          <a:scrgbClr r="0" g="0" b="0"/>
        </a:lnRef>
        <a:fillRef idx="1">
          <a:scrgbClr r="0" g="0" b="0"/>
        </a:fillRef>
        <a:effectRef idx="2">
          <a:scrgbClr r="0" g="0" b="0"/>
        </a:effectRef>
        <a:fontRef idx="minor"/>
      </dsp:style>
    </dsp:sp>
    <dsp:sp modelId="{110BD661-985A-4ABD-89B4-785D3312D848}">
      <dsp:nvSpPr>
        <dsp:cNvPr id="0" name=""/>
        <dsp:cNvSpPr/>
      </dsp:nvSpPr>
      <dsp:spPr>
        <a:xfrm>
          <a:off x="4152220" y="1373528"/>
          <a:ext cx="1559904" cy="935942"/>
        </a:xfrm>
        <a:prstGeom prst="roundRect">
          <a:avLst>
            <a:gd name="adj" fmla="val 10000"/>
          </a:avLst>
        </a:prstGeom>
        <a:solidFill>
          <a:schemeClr val="accent1">
            <a:shade val="80000"/>
            <a:hueOff val="213875"/>
            <a:satOff val="-19474"/>
            <a:lumOff val="26280"/>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Suctioning is not advisable</a:t>
          </a:r>
          <a:endParaRPr lang="en-US" sz="1800" kern="1200" dirty="0"/>
        </a:p>
      </dsp:txBody>
      <dsp:txXfrm>
        <a:off x="4152220" y="1373528"/>
        <a:ext cx="1559904" cy="935942"/>
      </dsp:txXfrm>
    </dsp:sp>
    <dsp:sp modelId="{3546E4AA-BD00-48E9-BCBD-EBF7B5368AAF}">
      <dsp:nvSpPr>
        <dsp:cNvPr id="0" name=""/>
        <dsp:cNvSpPr/>
      </dsp:nvSpPr>
      <dsp:spPr>
        <a:xfrm>
          <a:off x="4152220" y="2543457"/>
          <a:ext cx="1559904" cy="935942"/>
        </a:xfrm>
        <a:prstGeom prst="roundRect">
          <a:avLst>
            <a:gd name="adj" fmla="val 10000"/>
          </a:avLst>
        </a:prstGeom>
        <a:solidFill>
          <a:schemeClr val="accent1">
            <a:shade val="80000"/>
            <a:hueOff val="244428"/>
            <a:satOff val="-22256"/>
            <a:lumOff val="30034"/>
            <a:alphaOff val="0"/>
          </a:schemeClr>
        </a:solidFill>
        <a:ln>
          <a:noFill/>
        </a:ln>
        <a:effectLst>
          <a:outerShdw blurRad="63500" dist="25400" dir="5400000" rotWithShape="0">
            <a:srgbClr val="000000">
              <a:alpha val="43137"/>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Options</a:t>
          </a:r>
          <a:endParaRPr lang="en-US" sz="1800" kern="1200" dirty="0"/>
        </a:p>
      </dsp:txBody>
      <dsp:txXfrm>
        <a:off x="4152220" y="2543457"/>
        <a:ext cx="1559904" cy="93594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293EF-9F5E-4D96-AC65-54F1AB508075}" type="datetimeFigureOut">
              <a:rPr lang="en-US" smtClean="0"/>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BBBE3-C533-4BD1-846A-41D9D2FEEC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BBBE3-C533-4BD1-846A-41D9D2FEEC4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310F8EC-D4B0-4B2E-BA88-BA5C6881CA30}"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E6CDF30-1AE4-47D2-B099-C7ADB2126233}" type="datetimeFigureOut">
              <a:rPr lang="en-US" smtClean="0"/>
              <a:pPr/>
              <a:t>9/30/2010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310F8EC-D4B0-4B2E-BA88-BA5C6881CA3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310F8EC-D4B0-4B2E-BA88-BA5C6881CA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6CDF30-1AE4-47D2-B099-C7ADB2126233}" type="datetimeFigureOut">
              <a:rPr lang="en-US" smtClean="0"/>
              <a:pPr/>
              <a:t>9/30/2010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E6CDF30-1AE4-47D2-B099-C7ADB2126233}" type="datetimeFigureOut">
              <a:rPr lang="en-US" smtClean="0"/>
              <a:pPr/>
              <a:t>9/30/2010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CDF30-1AE4-47D2-B099-C7ADB2126233}" type="datetimeFigureOut">
              <a:rPr lang="en-US" smtClean="0"/>
              <a:pPr/>
              <a:t>9/30/2010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F8EC-D4B0-4B2E-BA88-BA5C6881CA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310F8EC-D4B0-4B2E-BA88-BA5C6881CA30}"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310F8EC-D4B0-4B2E-BA88-BA5C6881CA30}"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10F8EC-D4B0-4B2E-BA88-BA5C6881CA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E6CDF30-1AE4-47D2-B099-C7ADB2126233}" type="datetimeFigureOut">
              <a:rPr lang="en-US" smtClean="0"/>
              <a:pPr/>
              <a:t>9/30/2010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310F8EC-D4B0-4B2E-BA88-BA5C6881CA30}"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E6CDF30-1AE4-47D2-B099-C7ADB2126233}" type="datetimeFigureOut">
              <a:rPr lang="en-US" smtClean="0"/>
              <a:pPr/>
              <a:t>9/30/2010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310F8EC-D4B0-4B2E-BA88-BA5C6881CA30}"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E6CDF30-1AE4-47D2-B099-C7ADB2126233}" type="datetimeFigureOut">
              <a:rPr lang="en-US" smtClean="0"/>
              <a:pPr/>
              <a:t>9/30/2010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310F8EC-D4B0-4B2E-BA88-BA5C6881CA3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audio" Target="file:///C:\Documents%20and%20Settings\Adrie%20van%20Bokhoven\Local%20Settings\Temporary%20Internet%20Files\Content.IE5\0U008O7X\MS900441676%5b1%5d.wav"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42.wmf"/><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4" name="TextBox 3"/>
          <p:cNvSpPr txBox="1"/>
          <p:nvPr/>
        </p:nvSpPr>
        <p:spPr>
          <a:xfrm flipH="1">
            <a:off x="6019800" y="5695890"/>
            <a:ext cx="2743200" cy="400110"/>
          </a:xfrm>
          <a:prstGeom prst="rect">
            <a:avLst/>
          </a:prstGeom>
          <a:noFill/>
        </p:spPr>
        <p:txBody>
          <a:bodyPr wrap="square" rtlCol="0">
            <a:spAutoFit/>
          </a:bodyPr>
          <a:lstStyle/>
          <a:p>
            <a:r>
              <a:rPr lang="en-US" sz="2000" b="1" dirty="0" smtClean="0">
                <a:solidFill>
                  <a:schemeClr val="bg1"/>
                </a:solidFill>
              </a:rPr>
              <a:t>CHAPTER THREE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doctors_orders_sld_me.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895600" y="391180"/>
            <a:ext cx="2514600" cy="523220"/>
          </a:xfrm>
          <a:prstGeom prst="rect">
            <a:avLst/>
          </a:prstGeom>
          <a:noFill/>
        </p:spPr>
        <p:txBody>
          <a:bodyPr wrap="square" rtlCol="0">
            <a:spAutoFit/>
          </a:bodyPr>
          <a:lstStyle/>
          <a:p>
            <a:r>
              <a:rPr lang="en-US" sz="2800" b="1" dirty="0" smtClean="0"/>
              <a:t>Temperature</a:t>
            </a:r>
          </a:p>
        </p:txBody>
      </p:sp>
      <p:sp>
        <p:nvSpPr>
          <p:cNvPr id="10" name="TextBox 9"/>
          <p:cNvSpPr txBox="1"/>
          <p:nvPr/>
        </p:nvSpPr>
        <p:spPr>
          <a:xfrm>
            <a:off x="457200" y="1496973"/>
            <a:ext cx="7391400" cy="4370427"/>
          </a:xfrm>
          <a:prstGeom prst="rect">
            <a:avLst/>
          </a:prstGeom>
          <a:noFill/>
        </p:spPr>
        <p:txBody>
          <a:bodyPr wrap="square" rtlCol="0">
            <a:spAutoFit/>
          </a:bodyPr>
          <a:lstStyle/>
          <a:p>
            <a:pPr algn="ctr">
              <a:buFont typeface="Arial" pitchFamily="34" charset="0"/>
              <a:buChar char="•"/>
            </a:pPr>
            <a:r>
              <a:rPr lang="en-US" sz="2000" dirty="0" smtClean="0"/>
              <a:t> Due to changes in the brain a patient may alternate between </a:t>
            </a:r>
          </a:p>
          <a:p>
            <a:pPr algn="ctr"/>
            <a:r>
              <a:rPr lang="en-US" sz="2000" dirty="0" smtClean="0"/>
              <a:t>Feeling hot, cold, clammy etc.</a:t>
            </a:r>
          </a:p>
          <a:p>
            <a:pPr algn="ctr"/>
            <a:endParaRPr lang="en-US" sz="2000" dirty="0" smtClean="0"/>
          </a:p>
          <a:p>
            <a:pPr marL="120650" indent="-120650" algn="ctr">
              <a:buFont typeface="Arial" pitchFamily="34" charset="0"/>
              <a:buChar char="•"/>
            </a:pPr>
            <a:r>
              <a:rPr lang="en-US" sz="2000" dirty="0" smtClean="0"/>
              <a:t> As the heartbeat becomes weaker, blood may not be pushed through the veins and arteries as efficiently as needed. </a:t>
            </a:r>
          </a:p>
          <a:p>
            <a:pPr marL="120650" indent="-120650" algn="ctr">
              <a:buFont typeface="Arial" pitchFamily="34" charset="0"/>
              <a:buChar char="•"/>
            </a:pPr>
            <a:endParaRPr lang="en-US" sz="2000" dirty="0" smtClean="0"/>
          </a:p>
          <a:p>
            <a:pPr marL="120650" indent="-120650" algn="ctr">
              <a:buFont typeface="Arial" pitchFamily="34" charset="0"/>
              <a:buChar char="•"/>
            </a:pPr>
            <a:r>
              <a:rPr lang="en-US" sz="2000" dirty="0" smtClean="0"/>
              <a:t> The body tries to counteract the failing circulation by pooling blood around the vital organs of the body and therefore the extremities may feel much cooler to the touch than the patient’s trunk.</a:t>
            </a:r>
          </a:p>
          <a:p>
            <a:pPr marL="120650" indent="-120650" algn="ctr">
              <a:buFont typeface="Arial" pitchFamily="34" charset="0"/>
              <a:buChar char="•"/>
            </a:pPr>
            <a:endParaRPr lang="en-US" sz="2000" dirty="0" smtClean="0"/>
          </a:p>
          <a:p>
            <a:pPr marL="120650" indent="-120650" algn="ctr">
              <a:buFont typeface="Arial" pitchFamily="34" charset="0"/>
              <a:buChar char="•"/>
            </a:pPr>
            <a:r>
              <a:rPr lang="en-US" sz="2000" dirty="0" smtClean="0"/>
              <a:t>Loved ones often don’t notice because if they are constantly are holding the patient's hand, it doesn’t cool off as much </a:t>
            </a:r>
          </a:p>
          <a:p>
            <a:pPr marL="120650" indent="-120650" algn="ctr"/>
            <a:r>
              <a:rPr lang="en-US" sz="2000" dirty="0" smtClean="0"/>
              <a:t>as a hand that isn’t held.</a:t>
            </a:r>
          </a:p>
          <a:p>
            <a:pPr marL="120650" indent="-120650"/>
            <a:endParaRPr lang="en-US" dirty="0" smtClean="0"/>
          </a:p>
        </p:txBody>
      </p:sp>
      <p:pic>
        <p:nvPicPr>
          <p:cNvPr id="11" name="Picture 10" descr="33385922.png"/>
          <p:cNvPicPr>
            <a:picLocks noChangeAspect="1"/>
          </p:cNvPicPr>
          <p:nvPr/>
        </p:nvPicPr>
        <p:blipFill>
          <a:blip r:embed="rId3" cstate="print"/>
          <a:stretch>
            <a:fillRect/>
          </a:stretch>
        </p:blipFill>
        <p:spPr>
          <a:xfrm>
            <a:off x="7391400" y="4343400"/>
            <a:ext cx="1295400" cy="20356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Left)">
                                      <p:cBhvr>
                                        <p:cTn id="7" dur="500"/>
                                        <p:tgtEl>
                                          <p:spTgt spid="10">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strips(downLeft)">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strips(downLeft)">
                                      <p:cBhvr>
                                        <p:cTn id="15" dur="500"/>
                                        <p:tgtEl>
                                          <p:spTgt spid="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strips(downLeft)">
                                      <p:cBhvr>
                                        <p:cTn id="20" dur="500"/>
                                        <p:tgtEl>
                                          <p:spTgt spid="10">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strips(downLeft)">
                                      <p:cBhvr>
                                        <p:cTn id="25" dur="500"/>
                                        <p:tgtEl>
                                          <p:spTgt spid="10">
                                            <p:txEl>
                                              <p:pRg st="7" end="7"/>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strips(downLeft)">
                                      <p:cBhvr>
                                        <p:cTn id="28"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FF">
            <a:alpha val="50000"/>
          </a:srgbClr>
        </a:solidFill>
        <a:effectLst/>
      </p:bgPr>
    </p:bg>
    <p:spTree>
      <p:nvGrpSpPr>
        <p:cNvPr id="1" name=""/>
        <p:cNvGrpSpPr/>
        <p:nvPr/>
      </p:nvGrpSpPr>
      <p:grpSpPr>
        <a:xfrm>
          <a:off x="0" y="0"/>
          <a:ext cx="0" cy="0"/>
          <a:chOff x="0" y="0"/>
          <a:chExt cx="0" cy="0"/>
        </a:xfrm>
      </p:grpSpPr>
      <p:sp>
        <p:nvSpPr>
          <p:cNvPr id="2" name="Rectangle 1"/>
          <p:cNvSpPr/>
          <p:nvPr/>
        </p:nvSpPr>
        <p:spPr>
          <a:xfrm>
            <a:off x="609600" y="929819"/>
            <a:ext cx="4572000" cy="5016758"/>
          </a:xfrm>
          <a:prstGeom prst="rect">
            <a:avLst/>
          </a:prstGeom>
        </p:spPr>
        <p:txBody>
          <a:bodyPr>
            <a:spAutoFit/>
          </a:bodyPr>
          <a:lstStyle/>
          <a:p>
            <a:pPr marL="120650" indent="-120650">
              <a:buFont typeface="Arial" pitchFamily="34" charset="0"/>
              <a:buChar char="•"/>
            </a:pPr>
            <a:r>
              <a:rPr lang="en-US" sz="2000" dirty="0" smtClean="0"/>
              <a:t> The patient’s temperature may also rise due to dehydration. </a:t>
            </a:r>
          </a:p>
          <a:p>
            <a:pPr marL="120650" indent="-120650">
              <a:buFont typeface="Arial" pitchFamily="34" charset="0"/>
              <a:buChar char="•"/>
            </a:pPr>
            <a:endParaRPr lang="en-US" sz="2000" dirty="0" smtClean="0"/>
          </a:p>
          <a:p>
            <a:pPr marL="120650" indent="-120650">
              <a:buFont typeface="Arial" pitchFamily="34" charset="0"/>
              <a:buChar char="•"/>
            </a:pPr>
            <a:r>
              <a:rPr lang="en-US" sz="2000" dirty="0" smtClean="0"/>
              <a:t>If that is the case, there is no use in giving the patient antibiotics.  A cool cloth on the patient’s face, armpit, neck and groin area may help, as well as some over the counter suppositories.</a:t>
            </a:r>
          </a:p>
          <a:p>
            <a:pPr marL="120650" indent="-120650"/>
            <a:endParaRPr lang="en-US" sz="2000" dirty="0" smtClean="0"/>
          </a:p>
          <a:p>
            <a:pPr marL="120650" indent="-120650">
              <a:buFont typeface="Arial" pitchFamily="34" charset="0"/>
              <a:buChar char="•"/>
            </a:pPr>
            <a:r>
              <a:rPr lang="en-US" sz="2000" dirty="0" smtClean="0"/>
              <a:t>Sometimes some ice cubes in a washcloth may help, but</a:t>
            </a:r>
            <a:r>
              <a:rPr lang="en-US" sz="2000" b="1" dirty="0" smtClean="0"/>
              <a:t> </a:t>
            </a:r>
            <a:r>
              <a:rPr lang="en-US" sz="2000" dirty="0" smtClean="0"/>
              <a:t>NEVER</a:t>
            </a:r>
            <a:r>
              <a:rPr lang="en-US" sz="2000" b="1" dirty="0" smtClean="0"/>
              <a:t> </a:t>
            </a:r>
            <a:r>
              <a:rPr lang="en-US" sz="2000" dirty="0" smtClean="0"/>
              <a:t>put ice </a:t>
            </a:r>
          </a:p>
          <a:p>
            <a:pPr marL="120650"/>
            <a:r>
              <a:rPr lang="en-US" sz="2000" dirty="0" smtClean="0"/>
              <a:t>directly on a patient’s skin and NEVER</a:t>
            </a:r>
            <a:r>
              <a:rPr lang="en-US" sz="2000" i="1" dirty="0" smtClean="0"/>
              <a:t> </a:t>
            </a:r>
            <a:r>
              <a:rPr lang="en-US" sz="2000" dirty="0" smtClean="0"/>
              <a:t>hold it in just one place!</a:t>
            </a:r>
          </a:p>
          <a:p>
            <a:pPr marL="120650"/>
            <a:endParaRPr lang="en-US" sz="2000" dirty="0" smtClean="0"/>
          </a:p>
          <a:p>
            <a:pPr marL="115888" indent="-115888">
              <a:buFont typeface="Arial" pitchFamily="34" charset="0"/>
              <a:buChar char="•"/>
            </a:pPr>
            <a:r>
              <a:rPr lang="en-US" sz="2000" dirty="0" smtClean="0"/>
              <a:t>Often, covering the patient with just one sheet is enough.</a:t>
            </a:r>
            <a:endParaRPr lang="en-US" sz="2000" dirty="0"/>
          </a:p>
        </p:txBody>
      </p:sp>
      <p:pic>
        <p:nvPicPr>
          <p:cNvPr id="6" name="Picture 5" descr="dr_judy_receiving_page_hg_clr.gif"/>
          <p:cNvPicPr>
            <a:picLocks noChangeAspect="1"/>
          </p:cNvPicPr>
          <p:nvPr/>
        </p:nvPicPr>
        <p:blipFill>
          <a:blip r:embed="rId2" cstate="print"/>
          <a:stretch>
            <a:fillRect/>
          </a:stretch>
        </p:blipFill>
        <p:spPr>
          <a:xfrm>
            <a:off x="5534025" y="1924050"/>
            <a:ext cx="1781175" cy="3333750"/>
          </a:xfrm>
          <a:prstGeom prst="rect">
            <a:avLst/>
          </a:prstGeom>
        </p:spPr>
      </p:pic>
      <p:pic>
        <p:nvPicPr>
          <p:cNvPr id="8" name="Picture 7" descr="camera_bag_sm_clr_me.gif"/>
          <p:cNvPicPr>
            <a:picLocks noChangeAspect="1"/>
          </p:cNvPicPr>
          <p:nvPr/>
        </p:nvPicPr>
        <p:blipFill>
          <a:blip r:embed="rId3" cstate="print"/>
          <a:stretch>
            <a:fillRect/>
          </a:stretch>
        </p:blipFill>
        <p:spPr>
          <a:xfrm>
            <a:off x="7010400" y="4648200"/>
            <a:ext cx="923925" cy="666750"/>
          </a:xfrm>
          <a:prstGeom prst="rect">
            <a:avLst/>
          </a:prstGeom>
        </p:spPr>
      </p:pic>
      <p:pic>
        <p:nvPicPr>
          <p:cNvPr id="10" name="Picture 9" descr="window_snow_falling_sm_clr.gif"/>
          <p:cNvPicPr>
            <a:picLocks noChangeAspect="1"/>
          </p:cNvPicPr>
          <p:nvPr/>
        </p:nvPicPr>
        <p:blipFill>
          <a:blip r:embed="rId4" cstate="print"/>
          <a:stretch>
            <a:fillRect/>
          </a:stretch>
        </p:blipFill>
        <p:spPr>
          <a:xfrm>
            <a:off x="7391400" y="1524000"/>
            <a:ext cx="866775" cy="8667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dical_pressure_sld_me.jpg"/>
          <p:cNvPicPr>
            <a:picLocks noGrp="1" noChangeAspect="1"/>
          </p:cNvPicPr>
          <p:nvPr>
            <p:ph idx="1"/>
          </p:nvPr>
        </p:nvPicPr>
        <p:blipFill>
          <a:blip r:embed="rId3" cstate="print"/>
          <a:stretch>
            <a:fillRect/>
          </a:stretch>
        </p:blipFill>
        <p:spPr>
          <a:xfrm>
            <a:off x="0" y="0"/>
            <a:ext cx="9144000" cy="6858000"/>
          </a:xfrm>
        </p:spPr>
      </p:pic>
      <p:sp>
        <p:nvSpPr>
          <p:cNvPr id="5" name="TextBox 4"/>
          <p:cNvSpPr txBox="1"/>
          <p:nvPr/>
        </p:nvSpPr>
        <p:spPr>
          <a:xfrm rot="442543">
            <a:off x="3669128" y="1743120"/>
            <a:ext cx="4785370" cy="2862322"/>
          </a:xfrm>
          <a:prstGeom prst="rect">
            <a:avLst/>
          </a:prstGeom>
          <a:noFill/>
        </p:spPr>
        <p:txBody>
          <a:bodyPr wrap="square" rtlCol="0">
            <a:spAutoFit/>
          </a:bodyPr>
          <a:lstStyle/>
          <a:p>
            <a:pPr>
              <a:buFont typeface="Wingdings" pitchFamily="2" charset="2"/>
              <a:buChar char="ü"/>
            </a:pPr>
            <a:r>
              <a:rPr lang="en-US" dirty="0" smtClean="0"/>
              <a:t> </a:t>
            </a:r>
            <a:r>
              <a:rPr lang="en-US" b="1" dirty="0" smtClean="0"/>
              <a:t>Blood pressure decreases.</a:t>
            </a:r>
          </a:p>
          <a:p>
            <a:endParaRPr lang="en-US" b="1" dirty="0" smtClean="0"/>
          </a:p>
          <a:p>
            <a:pPr marL="225425" indent="-225425">
              <a:buFont typeface="Wingdings" pitchFamily="2" charset="2"/>
              <a:buChar char="ü"/>
            </a:pPr>
            <a:r>
              <a:rPr lang="en-US" b="1" dirty="0" smtClean="0"/>
              <a:t>Heart rate increases – if consistently at 120 beats per minute death will likely occur within a few days to a week.</a:t>
            </a:r>
          </a:p>
          <a:p>
            <a:pPr marL="225425" indent="-225425"/>
            <a:endParaRPr lang="en-US" b="1" dirty="0" smtClean="0"/>
          </a:p>
          <a:p>
            <a:pPr marL="225425" indent="-225425">
              <a:buFont typeface="Wingdings" pitchFamily="2" charset="2"/>
              <a:buChar char="ü"/>
            </a:pPr>
            <a:r>
              <a:rPr lang="en-US" b="1" dirty="0" smtClean="0"/>
              <a:t>Some patients experience seizures when approaching death.</a:t>
            </a:r>
          </a:p>
          <a:p>
            <a:pPr marL="225425" indent="-225425">
              <a:buFont typeface="Wingdings" pitchFamily="2" charset="2"/>
              <a:buChar char="ü"/>
            </a:pPr>
            <a:endParaRPr lang="en-US" b="1" dirty="0" smtClean="0"/>
          </a:p>
          <a:p>
            <a:pPr marL="225425" indent="-225425">
              <a:buFont typeface="Wingdings" pitchFamily="2" charset="2"/>
              <a:buChar char="ü"/>
            </a:pPr>
            <a:r>
              <a:rPr lang="en-US" b="1" dirty="0" smtClean="0"/>
              <a:t> Pain management is preventative based.  </a:t>
            </a:r>
            <a:endParaRPr lang="en-US" b="1" dirty="0"/>
          </a:p>
        </p:txBody>
      </p:sp>
      <p:pic>
        <p:nvPicPr>
          <p:cNvPr id="7" name="Picture 6" descr="medical_33.gif"/>
          <p:cNvPicPr>
            <a:picLocks noChangeAspect="1"/>
          </p:cNvPicPr>
          <p:nvPr/>
        </p:nvPicPr>
        <p:blipFill>
          <a:blip r:embed="rId4" cstate="print"/>
          <a:stretch>
            <a:fillRect/>
          </a:stretch>
        </p:blipFill>
        <p:spPr>
          <a:xfrm rot="579929">
            <a:off x="6030421" y="5147478"/>
            <a:ext cx="1504336" cy="1128252"/>
          </a:xfrm>
          <a:prstGeom prst="rect">
            <a:avLst/>
          </a:prstGeom>
        </p:spPr>
      </p:pic>
      <p:pic>
        <p:nvPicPr>
          <p:cNvPr id="10" name="Picture 9" descr="heart_stethoscope_pc_400_clr.png"/>
          <p:cNvPicPr>
            <a:picLocks noChangeAspect="1"/>
          </p:cNvPicPr>
          <p:nvPr/>
        </p:nvPicPr>
        <p:blipFill>
          <a:blip r:embed="rId5" cstate="print"/>
          <a:stretch>
            <a:fillRect/>
          </a:stretch>
        </p:blipFill>
        <p:spPr>
          <a:xfrm rot="353684">
            <a:off x="3694526" y="4423680"/>
            <a:ext cx="1670879" cy="2088599"/>
          </a:xfrm>
          <a:prstGeom prst="rect">
            <a:avLst/>
          </a:prstGeom>
        </p:spPr>
      </p:pic>
      <p:pic>
        <p:nvPicPr>
          <p:cNvPr id="8" name="MS900441676[1].wav">
            <a:hlinkClick r:id="" action="ppaction://media"/>
          </p:cNvPr>
          <p:cNvPicPr>
            <a:picLocks noRot="1" noChangeAspect="1"/>
          </p:cNvPicPr>
          <p:nvPr>
            <a:audioFile r:link="rId1"/>
          </p:nvPr>
        </p:nvPicPr>
        <p:blipFill>
          <a:blip r:embed="rId6" cstate="print"/>
          <a:stretch>
            <a:fillRect/>
          </a:stretch>
        </p:blipFill>
        <p:spPr>
          <a:xfrm>
            <a:off x="304800" y="6324600"/>
            <a:ext cx="304800"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carbonfiber_crvtl_me.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581400" y="1138535"/>
            <a:ext cx="4191000" cy="461665"/>
          </a:xfrm>
          <a:prstGeom prst="rect">
            <a:avLst/>
          </a:prstGeom>
          <a:noFill/>
        </p:spPr>
        <p:txBody>
          <a:bodyPr wrap="square" rtlCol="0">
            <a:spAutoFit/>
          </a:bodyPr>
          <a:lstStyle/>
          <a:p>
            <a:pPr marL="342900" indent="-342900"/>
            <a:r>
              <a:rPr lang="en-US" sz="2400" b="1" dirty="0" err="1" smtClean="0">
                <a:latin typeface="Lucida Sans Unicode" pitchFamily="34" charset="0"/>
                <a:cs typeface="Lucida Sans Unicode" pitchFamily="34" charset="0"/>
              </a:rPr>
              <a:t>Cheyne</a:t>
            </a:r>
            <a:r>
              <a:rPr lang="en-US" sz="2400" b="1" dirty="0" smtClean="0">
                <a:latin typeface="Lucida Sans Unicode" pitchFamily="34" charset="0"/>
                <a:cs typeface="Lucida Sans Unicode" pitchFamily="34" charset="0"/>
              </a:rPr>
              <a:t>-Stokes breathing</a:t>
            </a:r>
            <a:endParaRPr lang="en-US" sz="2400" b="1" dirty="0">
              <a:latin typeface="Lucida Sans Unicode" pitchFamily="34" charset="0"/>
              <a:cs typeface="Lucida Sans Unicode" pitchFamily="34" charset="0"/>
            </a:endParaRPr>
          </a:p>
        </p:txBody>
      </p:sp>
      <p:sp>
        <p:nvSpPr>
          <p:cNvPr id="5" name="TextBox 4"/>
          <p:cNvSpPr txBox="1"/>
          <p:nvPr/>
        </p:nvSpPr>
        <p:spPr>
          <a:xfrm>
            <a:off x="2209800" y="1752600"/>
            <a:ext cx="6324600" cy="1938992"/>
          </a:xfrm>
          <a:prstGeom prst="rect">
            <a:avLst/>
          </a:prstGeom>
          <a:noFill/>
        </p:spPr>
        <p:txBody>
          <a:bodyPr wrap="square" rtlCol="0">
            <a:spAutoFit/>
          </a:bodyPr>
          <a:lstStyle/>
          <a:p>
            <a:pPr marL="342900" indent="-342900">
              <a:buAutoNum type="arabicPeriod"/>
            </a:pPr>
            <a:r>
              <a:rPr lang="en-US" sz="2000" dirty="0" smtClean="0">
                <a:cs typeface="Lucida Sans Unicode" pitchFamily="34" charset="0"/>
              </a:rPr>
              <a:t>Loud, deep breath – sometimes sounds like a snore</a:t>
            </a:r>
          </a:p>
          <a:p>
            <a:pPr marL="342900" indent="-342900">
              <a:buAutoNum type="arabicPeriod"/>
            </a:pPr>
            <a:r>
              <a:rPr lang="en-US" sz="2000" dirty="0" smtClean="0">
                <a:cs typeface="Lucida Sans Unicode" pitchFamily="34" charset="0"/>
              </a:rPr>
              <a:t>Breath with less volume</a:t>
            </a:r>
          </a:p>
          <a:p>
            <a:pPr marL="342900" indent="-342900">
              <a:buAutoNum type="arabicPeriod"/>
            </a:pPr>
            <a:r>
              <a:rPr lang="en-US" sz="2000" dirty="0" smtClean="0">
                <a:cs typeface="Lucida Sans Unicode" pitchFamily="34" charset="0"/>
              </a:rPr>
              <a:t>Series of even lighter ones</a:t>
            </a:r>
          </a:p>
          <a:p>
            <a:pPr marL="342900" indent="-342900">
              <a:buAutoNum type="arabicPeriod"/>
            </a:pPr>
            <a:r>
              <a:rPr lang="en-US" sz="2000" dirty="0" smtClean="0">
                <a:cs typeface="Lucida Sans Unicode" pitchFamily="34" charset="0"/>
              </a:rPr>
              <a:t>Breathing stops</a:t>
            </a:r>
          </a:p>
          <a:p>
            <a:pPr marL="342900" indent="-342900"/>
            <a:r>
              <a:rPr lang="en-US" sz="2000" dirty="0" smtClean="0">
                <a:cs typeface="Lucida Sans Unicode" pitchFamily="34" charset="0"/>
              </a:rPr>
              <a:t>----Sometimes 60 sec or more! ---</a:t>
            </a:r>
          </a:p>
          <a:p>
            <a:pPr marL="342900" indent="-342900"/>
            <a:r>
              <a:rPr lang="en-US" sz="2000" dirty="0" smtClean="0">
                <a:cs typeface="Lucida Sans Unicode" pitchFamily="34" charset="0"/>
              </a:rPr>
              <a:t>5.  Cycle starts over.</a:t>
            </a:r>
            <a:endParaRPr lang="en-US" sz="2000" dirty="0">
              <a:cs typeface="Lucida Sans Unicode" pitchFamily="34" charset="0"/>
            </a:endParaRPr>
          </a:p>
        </p:txBody>
      </p:sp>
      <p:sp>
        <p:nvSpPr>
          <p:cNvPr id="6" name="TextBox 5"/>
          <p:cNvSpPr txBox="1"/>
          <p:nvPr/>
        </p:nvSpPr>
        <p:spPr>
          <a:xfrm>
            <a:off x="1143000" y="3810000"/>
            <a:ext cx="7772400" cy="1908215"/>
          </a:xfrm>
          <a:prstGeom prst="rect">
            <a:avLst/>
          </a:prstGeom>
          <a:noFill/>
        </p:spPr>
        <p:txBody>
          <a:bodyPr wrap="square" rtlCol="0">
            <a:spAutoFit/>
          </a:bodyPr>
          <a:lstStyle/>
          <a:p>
            <a:pPr marL="165100" indent="-165100" algn="ctr"/>
            <a:r>
              <a:rPr lang="en-US" sz="2000" dirty="0" smtClean="0"/>
              <a:t>While going through the cycle over and over, the shallow breaths will become more shallow and the periods with no breathing at all </a:t>
            </a:r>
          </a:p>
          <a:p>
            <a:pPr marL="165100" indent="-165100" algn="ctr"/>
            <a:r>
              <a:rPr lang="en-US" sz="2000" dirty="0" smtClean="0"/>
              <a:t>will grow longer until the patient dies.</a:t>
            </a:r>
          </a:p>
          <a:p>
            <a:endParaRPr lang="en-US" dirty="0" smtClean="0"/>
          </a:p>
          <a:p>
            <a:pPr marL="225425" indent="-225425" algn="ctr"/>
            <a:r>
              <a:rPr lang="en-US" sz="2000" dirty="0" smtClean="0"/>
              <a:t>     When the patient experiences longer periods with absence of breath watch the big blood vessel(s) in the patient’s neck.</a:t>
            </a:r>
            <a:endParaRPr lang="en-US" sz="2000" dirty="0"/>
          </a:p>
        </p:txBody>
      </p:sp>
      <p:sp>
        <p:nvSpPr>
          <p:cNvPr id="7" name="TextBox 6"/>
          <p:cNvSpPr txBox="1"/>
          <p:nvPr/>
        </p:nvSpPr>
        <p:spPr>
          <a:xfrm>
            <a:off x="2133600" y="5867400"/>
            <a:ext cx="6934200" cy="369332"/>
          </a:xfrm>
          <a:prstGeom prst="rect">
            <a:avLst/>
          </a:prstGeom>
          <a:noFill/>
        </p:spPr>
        <p:txBody>
          <a:bodyPr wrap="square" rtlCol="0">
            <a:spAutoFit/>
          </a:bodyPr>
          <a:lstStyle/>
          <a:p>
            <a:r>
              <a:rPr lang="en-US" b="1" dirty="0" err="1" smtClean="0">
                <a:solidFill>
                  <a:srgbClr val="002BB4"/>
                </a:solidFill>
              </a:rPr>
              <a:t>Cheyne</a:t>
            </a:r>
            <a:r>
              <a:rPr lang="en-US" b="1" dirty="0" smtClean="0">
                <a:solidFill>
                  <a:srgbClr val="002BB4"/>
                </a:solidFill>
              </a:rPr>
              <a:t>-Stokes breathing is not bothersome for the patient!</a:t>
            </a:r>
            <a:endParaRPr lang="en-US" b="1" dirty="0">
              <a:solidFill>
                <a:srgbClr val="002BB4"/>
              </a:solidFill>
            </a:endParaRPr>
          </a:p>
        </p:txBody>
      </p:sp>
      <p:pic>
        <p:nvPicPr>
          <p:cNvPr id="10" name="Picture 9" descr="77888506.jpg"/>
          <p:cNvPicPr>
            <a:picLocks noChangeAspect="1"/>
          </p:cNvPicPr>
          <p:nvPr/>
        </p:nvPicPr>
        <p:blipFill>
          <a:blip r:embed="rId3" cstate="print"/>
          <a:stretch>
            <a:fillRect/>
          </a:stretch>
        </p:blipFill>
        <p:spPr>
          <a:xfrm>
            <a:off x="6858000" y="2286000"/>
            <a:ext cx="1715571" cy="1143000"/>
          </a:xfrm>
          <a:prstGeom prst="rect">
            <a:avLst/>
          </a:prstGeom>
        </p:spPr>
      </p:pic>
      <p:pic>
        <p:nvPicPr>
          <p:cNvPr id="9" name="Picture 8" descr="happy_face_sleeping_hg_clr.gif"/>
          <p:cNvPicPr>
            <a:picLocks noChangeAspect="1"/>
          </p:cNvPicPr>
          <p:nvPr/>
        </p:nvPicPr>
        <p:blipFill>
          <a:blip r:embed="rId4" cstate="print"/>
          <a:stretch>
            <a:fillRect/>
          </a:stretch>
        </p:blipFill>
        <p:spPr>
          <a:xfrm>
            <a:off x="228600" y="381000"/>
            <a:ext cx="1600200" cy="16002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8" presetClass="entr" presetSubtype="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Righ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p>
            <a:r>
              <a:rPr lang="en-US" sz="4400" dirty="0" err="1" smtClean="0">
                <a:solidFill>
                  <a:srgbClr val="C2AA42"/>
                </a:solidFill>
              </a:rPr>
              <a:t>Cheyne</a:t>
            </a:r>
            <a:r>
              <a:rPr lang="en-US" sz="4400" dirty="0" smtClean="0">
                <a:solidFill>
                  <a:srgbClr val="C2AA42"/>
                </a:solidFill>
              </a:rPr>
              <a:t>-Stokes breathing </a:t>
            </a:r>
            <a:endParaRPr lang="en-US" sz="4400" dirty="0">
              <a:solidFill>
                <a:srgbClr val="C2AA42"/>
              </a:solidFill>
            </a:endParaRPr>
          </a:p>
        </p:txBody>
      </p:sp>
    </p:spTree>
    <p:controls>
      <p:control spid="1026" name="ShockwaveFlash1" r:id="rId2" imgW="7009524" imgH="5180952"/>
    </p:controls>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ny_pharmacy_trs_m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3810000" y="762000"/>
            <a:ext cx="3810000" cy="584775"/>
          </a:xfrm>
          <a:prstGeom prst="rect">
            <a:avLst/>
          </a:prstGeom>
          <a:noFill/>
        </p:spPr>
        <p:txBody>
          <a:bodyPr wrap="square" rtlCol="0">
            <a:spAutoFit/>
          </a:bodyPr>
          <a:lstStyle/>
          <a:p>
            <a:pPr algn="ctr"/>
            <a:r>
              <a:rPr lang="en-US" sz="3200" b="1" dirty="0" smtClean="0">
                <a:latin typeface="Arial Rounded MT Bold" pitchFamily="34" charset="0"/>
              </a:rPr>
              <a:t>Death rattle</a:t>
            </a:r>
            <a:endParaRPr lang="en-US" sz="3200" b="1" dirty="0">
              <a:latin typeface="Arial Rounded MT Bold" pitchFamily="34" charset="0"/>
            </a:endParaRPr>
          </a:p>
        </p:txBody>
      </p:sp>
      <p:sp>
        <p:nvSpPr>
          <p:cNvPr id="6" name="TextBox 5"/>
          <p:cNvSpPr txBox="1"/>
          <p:nvPr/>
        </p:nvSpPr>
        <p:spPr>
          <a:xfrm>
            <a:off x="-76200" y="5638800"/>
            <a:ext cx="1676400" cy="646331"/>
          </a:xfrm>
          <a:prstGeom prst="rect">
            <a:avLst/>
          </a:prstGeom>
          <a:noFill/>
        </p:spPr>
        <p:txBody>
          <a:bodyPr wrap="square" rtlCol="0">
            <a:spAutoFit/>
          </a:bodyPr>
          <a:lstStyle/>
          <a:p>
            <a:pPr algn="ctr"/>
            <a:r>
              <a:rPr lang="en-US" b="1" dirty="0" smtClean="0"/>
              <a:t>Scopolamine</a:t>
            </a:r>
          </a:p>
          <a:p>
            <a:pPr algn="ctr"/>
            <a:r>
              <a:rPr lang="en-US" b="1" dirty="0" smtClean="0"/>
              <a:t>patch</a:t>
            </a:r>
            <a:endParaRPr lang="en-US" b="1" dirty="0"/>
          </a:p>
        </p:txBody>
      </p:sp>
      <p:sp>
        <p:nvSpPr>
          <p:cNvPr id="8" name="TextBox 7"/>
          <p:cNvSpPr txBox="1"/>
          <p:nvPr/>
        </p:nvSpPr>
        <p:spPr>
          <a:xfrm rot="21167452">
            <a:off x="1981200" y="5779383"/>
            <a:ext cx="1066800" cy="646331"/>
          </a:xfrm>
          <a:prstGeom prst="rect">
            <a:avLst/>
          </a:prstGeom>
          <a:noFill/>
        </p:spPr>
        <p:txBody>
          <a:bodyPr wrap="square" rtlCol="0">
            <a:spAutoFit/>
          </a:bodyPr>
          <a:lstStyle/>
          <a:p>
            <a:pPr algn="ctr"/>
            <a:r>
              <a:rPr lang="en-US" dirty="0" smtClean="0"/>
              <a:t>Atropine</a:t>
            </a:r>
          </a:p>
          <a:p>
            <a:pPr algn="ctr"/>
            <a:r>
              <a:rPr lang="en-US" dirty="0" smtClean="0"/>
              <a:t>drops</a:t>
            </a:r>
            <a:endParaRPr lang="en-US" dirty="0"/>
          </a:p>
        </p:txBody>
      </p:sp>
      <p:graphicFrame>
        <p:nvGraphicFramePr>
          <p:cNvPr id="11" name="Diagram 10"/>
          <p:cNvGraphicFramePr/>
          <p:nvPr/>
        </p:nvGraphicFramePr>
        <p:xfrm>
          <a:off x="2971800" y="1346200"/>
          <a:ext cx="5715000" cy="368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3657600" y="5181600"/>
            <a:ext cx="4648200" cy="646331"/>
          </a:xfrm>
          <a:prstGeom prst="rect">
            <a:avLst/>
          </a:prstGeom>
          <a:noFill/>
        </p:spPr>
        <p:txBody>
          <a:bodyPr wrap="square" rtlCol="0">
            <a:spAutoFit/>
          </a:bodyPr>
          <a:lstStyle/>
          <a:p>
            <a:pPr algn="ctr"/>
            <a:r>
              <a:rPr lang="en-US" b="1" dirty="0" smtClean="0"/>
              <a:t>Raising the head of the bed may be beneficial to reducing death rattle as well.</a:t>
            </a:r>
            <a:endParaRPr lang="en-US" b="1" dirty="0"/>
          </a:p>
        </p:txBody>
      </p:sp>
      <p:sp>
        <p:nvSpPr>
          <p:cNvPr id="13" name="TextBox 12"/>
          <p:cNvSpPr txBox="1"/>
          <p:nvPr/>
        </p:nvSpPr>
        <p:spPr>
          <a:xfrm>
            <a:off x="2286000" y="4385846"/>
            <a:ext cx="1371600" cy="307777"/>
          </a:xfrm>
          <a:prstGeom prst="rect">
            <a:avLst/>
          </a:prstGeom>
          <a:noFill/>
        </p:spPr>
        <p:txBody>
          <a:bodyPr wrap="square" rtlCol="0">
            <a:spAutoFit/>
          </a:bodyPr>
          <a:lstStyle/>
          <a:p>
            <a:r>
              <a:rPr lang="en-US" sz="1400" b="1" dirty="0" smtClean="0"/>
              <a:t>COMFORT</a:t>
            </a:r>
            <a:endParaRPr lang="en-U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slide(fromBottom)">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670D6"/>
        </a:solidFill>
        <a:effectLst/>
      </p:bgPr>
    </p:bg>
    <p:spTree>
      <p:nvGrpSpPr>
        <p:cNvPr id="1" name=""/>
        <p:cNvGrpSpPr/>
        <p:nvPr/>
      </p:nvGrpSpPr>
      <p:grpSpPr>
        <a:xfrm>
          <a:off x="0" y="0"/>
          <a:ext cx="0" cy="0"/>
          <a:chOff x="0" y="0"/>
          <a:chExt cx="0" cy="0"/>
        </a:xfrm>
      </p:grpSpPr>
      <p:pic>
        <p:nvPicPr>
          <p:cNvPr id="4" name="Content Placeholder 3" descr="a_new_life_qx_2008_06_23_me.jpg"/>
          <p:cNvPicPr>
            <a:picLocks noGrp="1" noChangeAspect="1"/>
          </p:cNvPicPr>
          <p:nvPr>
            <p:ph idx="1"/>
          </p:nvPr>
        </p:nvPicPr>
        <p:blipFill>
          <a:blip r:embed="rId2" cstate="print">
            <a:lum contrast="3000"/>
          </a:blip>
          <a:stretch>
            <a:fillRect/>
          </a:stretch>
        </p:blipFill>
        <p:spPr>
          <a:xfrm>
            <a:off x="812800" y="0"/>
            <a:ext cx="8331200" cy="6858000"/>
          </a:xfrm>
        </p:spPr>
      </p:pic>
      <p:sp>
        <p:nvSpPr>
          <p:cNvPr id="6" name="TextBox 5"/>
          <p:cNvSpPr txBox="1"/>
          <p:nvPr/>
        </p:nvSpPr>
        <p:spPr>
          <a:xfrm>
            <a:off x="1143000" y="268069"/>
            <a:ext cx="3657600" cy="646331"/>
          </a:xfrm>
          <a:prstGeom prst="rect">
            <a:avLst/>
          </a:prstGeom>
          <a:noFill/>
        </p:spPr>
        <p:txBody>
          <a:bodyPr wrap="square" rtlCol="0">
            <a:spAutoFit/>
          </a:bodyPr>
          <a:lstStyle/>
          <a:p>
            <a:r>
              <a:rPr lang="en-US" sz="3600" b="1" spc="300" dirty="0" smtClean="0">
                <a:ln w="11430" cmpd="sng">
                  <a:solidFill>
                    <a:srgbClr val="9B22BC"/>
                  </a:solidFill>
                  <a:prstDash val="solid"/>
                  <a:miter lim="800000"/>
                </a:ln>
                <a:solidFill>
                  <a:srgbClr val="9B22BC"/>
                </a:solidFill>
                <a:effectLst>
                  <a:glow rad="45500">
                    <a:schemeClr val="accent1">
                      <a:satMod val="220000"/>
                      <a:alpha val="35000"/>
                    </a:schemeClr>
                  </a:glow>
                </a:effectLst>
              </a:rPr>
              <a:t>Skin color </a:t>
            </a:r>
            <a:endParaRPr lang="en-US" sz="3600" b="1" spc="300" dirty="0">
              <a:ln w="11430" cmpd="sng">
                <a:solidFill>
                  <a:srgbClr val="9B22BC"/>
                </a:solidFill>
                <a:prstDash val="solid"/>
                <a:miter lim="800000"/>
              </a:ln>
              <a:solidFill>
                <a:srgbClr val="9B22BC"/>
              </a:solidFill>
              <a:effectLst>
                <a:glow rad="45500">
                  <a:schemeClr val="accent1">
                    <a:satMod val="220000"/>
                    <a:alpha val="35000"/>
                  </a:schemeClr>
                </a:glow>
              </a:effectLst>
            </a:endParaRPr>
          </a:p>
        </p:txBody>
      </p:sp>
      <p:sp>
        <p:nvSpPr>
          <p:cNvPr id="7" name="TextBox 6"/>
          <p:cNvSpPr txBox="1"/>
          <p:nvPr/>
        </p:nvSpPr>
        <p:spPr>
          <a:xfrm>
            <a:off x="1143000" y="1295400"/>
            <a:ext cx="4191000" cy="1015663"/>
          </a:xfrm>
          <a:prstGeom prst="rect">
            <a:avLst/>
          </a:prstGeom>
          <a:noFill/>
        </p:spPr>
        <p:txBody>
          <a:bodyPr wrap="square" rtlCol="0">
            <a:spAutoFit/>
          </a:bodyPr>
          <a:lstStyle/>
          <a:p>
            <a:r>
              <a:rPr lang="en-US" sz="2000" b="1" dirty="0" smtClean="0"/>
              <a:t>Yellowing skin/eyes</a:t>
            </a:r>
          </a:p>
          <a:p>
            <a:r>
              <a:rPr lang="en-US" sz="2000" b="1" dirty="0" smtClean="0"/>
              <a:t>Grey/blue skin and/or fingernails</a:t>
            </a:r>
          </a:p>
          <a:p>
            <a:r>
              <a:rPr lang="en-US" sz="2000" b="1" dirty="0" smtClean="0"/>
              <a:t>Pale </a:t>
            </a:r>
            <a:endParaRPr lang="en-US" sz="2000" b="1" dirty="0"/>
          </a:p>
        </p:txBody>
      </p:sp>
      <p:sp>
        <p:nvSpPr>
          <p:cNvPr id="8" name="TextBox 7"/>
          <p:cNvSpPr txBox="1"/>
          <p:nvPr/>
        </p:nvSpPr>
        <p:spPr>
          <a:xfrm>
            <a:off x="1143000" y="3200400"/>
            <a:ext cx="7924800" cy="646331"/>
          </a:xfrm>
          <a:prstGeom prst="rect">
            <a:avLst/>
          </a:prstGeom>
          <a:noFill/>
        </p:spPr>
        <p:txBody>
          <a:bodyPr wrap="square" rtlCol="0">
            <a:spAutoFit/>
          </a:bodyPr>
          <a:lstStyle/>
          <a:p>
            <a:r>
              <a:rPr lang="en-US" sz="3600" b="1" spc="300" dirty="0" smtClean="0">
                <a:ln w="11430" cmpd="sng">
                  <a:solidFill>
                    <a:srgbClr val="9B22BC"/>
                  </a:solidFill>
                  <a:prstDash val="solid"/>
                  <a:miter lim="800000"/>
                </a:ln>
                <a:solidFill>
                  <a:srgbClr val="9B22BC"/>
                </a:solidFill>
                <a:effectLst>
                  <a:glow rad="45500">
                    <a:schemeClr val="accent1">
                      <a:satMod val="220000"/>
                      <a:alpha val="35000"/>
                    </a:schemeClr>
                  </a:glow>
                </a:effectLst>
              </a:rPr>
              <a:t>Mottling</a:t>
            </a:r>
            <a:endParaRPr lang="en-US" sz="3600" b="1" spc="300" dirty="0">
              <a:ln w="11430" cmpd="sng">
                <a:solidFill>
                  <a:srgbClr val="9B22BC"/>
                </a:solidFill>
                <a:prstDash val="solid"/>
                <a:miter lim="800000"/>
              </a:ln>
              <a:solidFill>
                <a:srgbClr val="9B22BC"/>
              </a:solidFill>
              <a:effectLst>
                <a:glow rad="45500">
                  <a:schemeClr val="accent1">
                    <a:satMod val="220000"/>
                    <a:alpha val="35000"/>
                  </a:schemeClr>
                </a:glow>
              </a:effectLst>
            </a:endParaRPr>
          </a:p>
        </p:txBody>
      </p:sp>
      <p:sp>
        <p:nvSpPr>
          <p:cNvPr id="9" name="TextBox 8"/>
          <p:cNvSpPr txBox="1"/>
          <p:nvPr/>
        </p:nvSpPr>
        <p:spPr>
          <a:xfrm>
            <a:off x="1143000" y="4038600"/>
            <a:ext cx="8001000" cy="2246769"/>
          </a:xfrm>
          <a:prstGeom prst="rect">
            <a:avLst/>
          </a:prstGeom>
          <a:noFill/>
        </p:spPr>
        <p:txBody>
          <a:bodyPr wrap="square" rtlCol="0">
            <a:spAutoFit/>
          </a:bodyPr>
          <a:lstStyle/>
          <a:p>
            <a:r>
              <a:rPr lang="en-US" sz="2000" b="1" dirty="0" smtClean="0"/>
              <a:t>Heartbeat becomes weaker</a:t>
            </a:r>
          </a:p>
          <a:p>
            <a:r>
              <a:rPr lang="en-US" sz="2000" b="1" dirty="0" smtClean="0"/>
              <a:t>Circulation is not as efficient</a:t>
            </a:r>
          </a:p>
          <a:p>
            <a:r>
              <a:rPr lang="en-US" sz="2000" b="1" dirty="0" smtClean="0"/>
              <a:t>Patient’s blood pools in low places of the body</a:t>
            </a:r>
          </a:p>
          <a:p>
            <a:r>
              <a:rPr lang="en-US" sz="2000" b="1" dirty="0" smtClean="0"/>
              <a:t>Along pressure points</a:t>
            </a:r>
          </a:p>
          <a:p>
            <a:r>
              <a:rPr lang="en-US" sz="2000" b="1" dirty="0" smtClean="0"/>
              <a:t>Dark spots and/or a blotchy pattern</a:t>
            </a:r>
          </a:p>
          <a:p>
            <a:r>
              <a:rPr lang="en-US" sz="2000" b="1" dirty="0" smtClean="0"/>
              <a:t>Often starts at the feet and “creeps up”</a:t>
            </a:r>
          </a:p>
          <a:p>
            <a:r>
              <a:rPr lang="en-US" sz="2000" b="1" dirty="0" smtClean="0"/>
              <a:t>Overall a good indication for approaching death</a:t>
            </a:r>
            <a:endParaRPr lang="en-US" sz="2000" b="1" dirty="0"/>
          </a:p>
        </p:txBody>
      </p:sp>
      <p:pic>
        <p:nvPicPr>
          <p:cNvPr id="11" name="Picture 10" descr="pic00022.jpg"/>
          <p:cNvPicPr>
            <a:picLocks noChangeAspect="1"/>
          </p:cNvPicPr>
          <p:nvPr/>
        </p:nvPicPr>
        <p:blipFill>
          <a:blip r:embed="rId3" cstate="print"/>
          <a:stretch>
            <a:fillRect/>
          </a:stretch>
        </p:blipFill>
        <p:spPr>
          <a:xfrm>
            <a:off x="5486400" y="990600"/>
            <a:ext cx="3505200" cy="2457450"/>
          </a:xfrm>
          <a:prstGeom prst="rect">
            <a:avLst/>
          </a:prstGeom>
          <a:ln>
            <a:noFill/>
          </a:ln>
          <a:effectLst>
            <a:softEdge rad="112500"/>
          </a:effectLst>
        </p:spPr>
      </p:pic>
      <p:pic>
        <p:nvPicPr>
          <p:cNvPr id="12" name="Picture 11" descr="artsy2_on_eye_md_clr_me.gif"/>
          <p:cNvPicPr>
            <a:picLocks noChangeAspect="1"/>
          </p:cNvPicPr>
          <p:nvPr/>
        </p:nvPicPr>
        <p:blipFill>
          <a:blip r:embed="rId4" cstate="print"/>
          <a:stretch>
            <a:fillRect/>
          </a:stretch>
        </p:blipFill>
        <p:spPr>
          <a:xfrm>
            <a:off x="7924800" y="5638800"/>
            <a:ext cx="685800" cy="504825"/>
          </a:xfrm>
          <a:prstGeom prst="rect">
            <a:avLst/>
          </a:prstGeom>
        </p:spPr>
      </p:pic>
      <p:sp>
        <p:nvSpPr>
          <p:cNvPr id="10" name="TextBox 9"/>
          <p:cNvSpPr txBox="1"/>
          <p:nvPr/>
        </p:nvSpPr>
        <p:spPr>
          <a:xfrm>
            <a:off x="7822678" y="6096000"/>
            <a:ext cx="940322"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Watch!</a:t>
            </a:r>
            <a:endParaRPr lang="en-US" sz="20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strips(downRight)">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strips(downRight)">
                                      <p:cBhvr>
                                        <p:cTn id="18" dur="500"/>
                                        <p:tgtEl>
                                          <p:spTgt spid="7">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strips(downRight)">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strips(downRight)">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strips(downRight)">
                                      <p:cBhvr>
                                        <p:cTn id="40" dur="500"/>
                                        <p:tgtEl>
                                          <p:spTgt spid="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strips(downRight)">
                                      <p:cBhvr>
                                        <p:cTn id="45" dur="500"/>
                                        <p:tgtEl>
                                          <p:spTgt spid="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strips(downRight)">
                                      <p:cBhvr>
                                        <p:cTn id="50" dur="500"/>
                                        <p:tgtEl>
                                          <p:spTgt spid="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6"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Effect transition="in" filter="strips(downRight)">
                                      <p:cBhvr>
                                        <p:cTn id="55" dur="500"/>
                                        <p:tgtEl>
                                          <p:spTgt spid="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nodeType="click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strips(downRight)">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nodeType="clickEffect">
                                  <p:stCondLst>
                                    <p:cond delay="0"/>
                                  </p:stCondLst>
                                  <p:childTnLst>
                                    <p:set>
                                      <p:cBhvr>
                                        <p:cTn id="64" dur="1" fill="hold">
                                          <p:stCondLst>
                                            <p:cond delay="0"/>
                                          </p:stCondLst>
                                        </p:cTn>
                                        <p:tgtEl>
                                          <p:spTgt spid="9">
                                            <p:txEl>
                                              <p:pRg st="6" end="6"/>
                                            </p:txEl>
                                          </p:spTgt>
                                        </p:tgtEl>
                                        <p:attrNameLst>
                                          <p:attrName>style.visibility</p:attrName>
                                        </p:attrNameLst>
                                      </p:cBhvr>
                                      <p:to>
                                        <p:strVal val="visible"/>
                                      </p:to>
                                    </p:set>
                                    <p:animEffect transition="in" filter="strips(downRight)">
                                      <p:cBhvr>
                                        <p:cTn id="6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200400" cy="1143000"/>
          </a:xfrm>
        </p:spPr>
        <p:txBody>
          <a:bodyPr>
            <a:normAutofit/>
          </a:bodyPr>
          <a:lstStyle/>
          <a:p>
            <a:r>
              <a:rPr lang="en-US" sz="4900" dirty="0" smtClean="0"/>
              <a:t>Mottling</a:t>
            </a:r>
            <a:r>
              <a:rPr lang="en-US" dirty="0" smtClean="0"/>
              <a:t>: </a:t>
            </a:r>
            <a:endParaRPr lang="en-US" dirty="0"/>
          </a:p>
        </p:txBody>
      </p:sp>
      <p:pic>
        <p:nvPicPr>
          <p:cNvPr id="4" name="Content Placeholder 3" descr="Mottling.jpg"/>
          <p:cNvPicPr>
            <a:picLocks noGrp="1" noChangeAspect="1"/>
          </p:cNvPicPr>
          <p:nvPr>
            <p:ph idx="1"/>
          </p:nvPr>
        </p:nvPicPr>
        <p:blipFill>
          <a:blip r:embed="rId2" cstate="print"/>
          <a:stretch>
            <a:fillRect/>
          </a:stretch>
        </p:blipFill>
        <p:spPr>
          <a:xfrm rot="20131312">
            <a:off x="344820" y="1650220"/>
            <a:ext cx="2091226" cy="1568419"/>
          </a:xfrm>
        </p:spPr>
      </p:pic>
      <p:pic>
        <p:nvPicPr>
          <p:cNvPr id="5" name="Picture 4" descr="mottlin2.jpg"/>
          <p:cNvPicPr>
            <a:picLocks noChangeAspect="1"/>
          </p:cNvPicPr>
          <p:nvPr/>
        </p:nvPicPr>
        <p:blipFill>
          <a:blip r:embed="rId3" cstate="print"/>
          <a:stretch>
            <a:fillRect/>
          </a:stretch>
        </p:blipFill>
        <p:spPr>
          <a:xfrm>
            <a:off x="3048000" y="1447800"/>
            <a:ext cx="2379345" cy="1844661"/>
          </a:xfrm>
          <a:prstGeom prst="rect">
            <a:avLst/>
          </a:prstGeom>
        </p:spPr>
      </p:pic>
      <p:pic>
        <p:nvPicPr>
          <p:cNvPr id="6" name="Picture 5" descr="mottling3.jpg"/>
          <p:cNvPicPr>
            <a:picLocks noChangeAspect="1"/>
          </p:cNvPicPr>
          <p:nvPr/>
        </p:nvPicPr>
        <p:blipFill>
          <a:blip r:embed="rId4" cstate="print"/>
          <a:stretch>
            <a:fillRect/>
          </a:stretch>
        </p:blipFill>
        <p:spPr>
          <a:xfrm rot="253009">
            <a:off x="5112196" y="3784639"/>
            <a:ext cx="3543300" cy="2387876"/>
          </a:xfrm>
          <a:prstGeom prst="rect">
            <a:avLst/>
          </a:prstGeom>
        </p:spPr>
      </p:pic>
      <p:pic>
        <p:nvPicPr>
          <p:cNvPr id="7" name="Picture 6" descr="mottled4.jpg"/>
          <p:cNvPicPr>
            <a:picLocks noChangeAspect="1"/>
          </p:cNvPicPr>
          <p:nvPr/>
        </p:nvPicPr>
        <p:blipFill>
          <a:blip r:embed="rId5" cstate="print"/>
          <a:stretch>
            <a:fillRect/>
          </a:stretch>
        </p:blipFill>
        <p:spPr>
          <a:xfrm>
            <a:off x="3200400" y="3810000"/>
            <a:ext cx="1292352" cy="2426208"/>
          </a:xfrm>
          <a:prstGeom prst="rect">
            <a:avLst/>
          </a:prstGeom>
        </p:spPr>
      </p:pic>
      <p:pic>
        <p:nvPicPr>
          <p:cNvPr id="1026" name="Picture 2" descr="C:\Documents and Settings\Adrie van Bokhoven\Local Settings\Temporary Internet Files\Content.IE5\O6FUSR50\MCj02919900000[1].wmf"/>
          <p:cNvPicPr>
            <a:picLocks noChangeAspect="1" noChangeArrowheads="1"/>
          </p:cNvPicPr>
          <p:nvPr/>
        </p:nvPicPr>
        <p:blipFill>
          <a:blip r:embed="rId6" cstate="print"/>
          <a:srcRect/>
          <a:stretch>
            <a:fillRect/>
          </a:stretch>
        </p:blipFill>
        <p:spPr bwMode="auto">
          <a:xfrm>
            <a:off x="228600" y="4648200"/>
            <a:ext cx="1740103" cy="1841602"/>
          </a:xfrm>
          <a:prstGeom prst="rect">
            <a:avLst/>
          </a:prstGeom>
          <a:noFill/>
        </p:spPr>
      </p:pic>
      <p:sp>
        <p:nvSpPr>
          <p:cNvPr id="11" name="Cloud Callout 10"/>
          <p:cNvSpPr/>
          <p:nvPr/>
        </p:nvSpPr>
        <p:spPr>
          <a:xfrm>
            <a:off x="1676400" y="4038600"/>
            <a:ext cx="1295400" cy="1295400"/>
          </a:xfrm>
          <a:prstGeom prst="cloudCallout">
            <a:avLst>
              <a:gd name="adj1" fmla="val -72824"/>
              <a:gd name="adj2" fmla="val 30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latin typeface="Times New Roman" pitchFamily="18" charset="0"/>
              <a:cs typeface="Times New Roman" pitchFamily="18" charset="0"/>
            </a:endParaRPr>
          </a:p>
          <a:p>
            <a:pPr algn="ctr"/>
            <a:r>
              <a:rPr lang="en-US" sz="1400" b="1" dirty="0" smtClean="0">
                <a:latin typeface="Times New Roman" pitchFamily="18" charset="0"/>
                <a:cs typeface="Times New Roman" pitchFamily="18" charset="0"/>
              </a:rPr>
              <a:t>NOT GOOD!</a:t>
            </a:r>
          </a:p>
          <a:p>
            <a:pPr algn="ctr"/>
            <a:endParaRPr lang="en-US" sz="1200" dirty="0" smtClean="0"/>
          </a:p>
        </p:txBody>
      </p:sp>
      <p:sp>
        <p:nvSpPr>
          <p:cNvPr id="10" name="TextBox 9"/>
          <p:cNvSpPr txBox="1"/>
          <p:nvPr/>
        </p:nvSpPr>
        <p:spPr>
          <a:xfrm>
            <a:off x="3657600" y="358914"/>
            <a:ext cx="5105400" cy="707886"/>
          </a:xfrm>
          <a:prstGeom prst="rect">
            <a:avLst/>
          </a:prstGeom>
          <a:noFill/>
          <a:ln>
            <a:noFill/>
          </a:ln>
        </p:spPr>
        <p:txBody>
          <a:bodyPr wrap="square" rtlCol="0">
            <a:spAutoFit/>
          </a:bodyPr>
          <a:lstStyle/>
          <a:p>
            <a:r>
              <a:rPr lang="en-US" sz="4000" b="1" dirty="0" smtClean="0">
                <a:solidFill>
                  <a:schemeClr val="accent1">
                    <a:lumMod val="60000"/>
                    <a:lumOff val="40000"/>
                  </a:schemeClr>
                </a:solidFill>
                <a:latin typeface="+mj-lt"/>
              </a:rPr>
              <a:t>How does it look?</a:t>
            </a:r>
            <a:endParaRPr lang="en-US" sz="4000" b="1" dirty="0">
              <a:solidFill>
                <a:schemeClr val="accent1">
                  <a:lumMod val="60000"/>
                  <a:lumOff val="40000"/>
                </a:schemeClr>
              </a:solidFill>
              <a:latin typeface="+mj-lt"/>
            </a:endParaRPr>
          </a:p>
        </p:txBody>
      </p:sp>
      <p:pic>
        <p:nvPicPr>
          <p:cNvPr id="12" name="Picture 11" descr="mottled toe.jpg"/>
          <p:cNvPicPr>
            <a:picLocks noChangeAspect="1"/>
          </p:cNvPicPr>
          <p:nvPr/>
        </p:nvPicPr>
        <p:blipFill>
          <a:blip r:embed="rId7" cstate="print"/>
          <a:srcRect t="10667" b="15765"/>
          <a:stretch>
            <a:fillRect/>
          </a:stretch>
        </p:blipFill>
        <p:spPr>
          <a:xfrm>
            <a:off x="6934200" y="2286000"/>
            <a:ext cx="1714500" cy="1066800"/>
          </a:xfrm>
          <a:prstGeom prst="rect">
            <a:avLst/>
          </a:prstGeom>
        </p:spPr>
      </p:pic>
      <p:pic>
        <p:nvPicPr>
          <p:cNvPr id="8" name="Picture 7" descr="mottlinghand.jpg"/>
          <p:cNvPicPr>
            <a:picLocks noChangeAspect="1"/>
          </p:cNvPicPr>
          <p:nvPr/>
        </p:nvPicPr>
        <p:blipFill>
          <a:blip r:embed="rId8" cstate="print"/>
          <a:stretch>
            <a:fillRect/>
          </a:stretch>
        </p:blipFill>
        <p:spPr>
          <a:xfrm>
            <a:off x="5867400" y="1219200"/>
            <a:ext cx="1788886" cy="12954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7" dur="50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par>
                                <p:cTn id="26" presetID="5"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heel(4)">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plus(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4953000" y="3743980"/>
            <a:ext cx="3251211" cy="523220"/>
          </a:xfrm>
          <a:prstGeom prst="rect">
            <a:avLst/>
          </a:prstGeom>
        </p:spPr>
        <p:txBody>
          <a:bodyPr wrap="none">
            <a:spAutoFit/>
          </a:bodyPr>
          <a:lstStyle/>
          <a:p>
            <a:r>
              <a:rPr lang="en-US" sz="2800" b="1" dirty="0" smtClean="0">
                <a:latin typeface="Gill Sans MT" pitchFamily="34" charset="0"/>
              </a:rPr>
              <a:t>Terminal agitation</a:t>
            </a:r>
            <a:endParaRPr lang="en-US" sz="2800" b="1" dirty="0">
              <a:latin typeface="Gill Sans MT" pitchFamily="34" charset="0"/>
            </a:endParaRPr>
          </a:p>
        </p:txBody>
      </p:sp>
      <p:sp>
        <p:nvSpPr>
          <p:cNvPr id="12" name="Rectangle 11"/>
          <p:cNvSpPr/>
          <p:nvPr/>
        </p:nvSpPr>
        <p:spPr>
          <a:xfrm>
            <a:off x="609600" y="3743980"/>
            <a:ext cx="2193229" cy="523220"/>
          </a:xfrm>
          <a:prstGeom prst="rect">
            <a:avLst/>
          </a:prstGeom>
        </p:spPr>
        <p:txBody>
          <a:bodyPr wrap="none">
            <a:spAutoFit/>
          </a:bodyPr>
          <a:lstStyle/>
          <a:p>
            <a:pPr lvl="0"/>
            <a:r>
              <a:rPr lang="en-US" sz="2800" b="1" dirty="0" smtClean="0">
                <a:latin typeface="Gill Sans MT" pitchFamily="34" charset="0"/>
              </a:rPr>
              <a:t>Last hoorah</a:t>
            </a:r>
            <a:endParaRPr lang="en-US" sz="2800" b="1" dirty="0">
              <a:latin typeface="Gill Sans MT" pitchFamily="34" charset="0"/>
            </a:endParaRPr>
          </a:p>
        </p:txBody>
      </p:sp>
      <p:sp>
        <p:nvSpPr>
          <p:cNvPr id="11" name="TextBox 10"/>
          <p:cNvSpPr txBox="1"/>
          <p:nvPr/>
        </p:nvSpPr>
        <p:spPr>
          <a:xfrm>
            <a:off x="609600" y="4572000"/>
            <a:ext cx="3886200" cy="1200329"/>
          </a:xfrm>
          <a:prstGeom prst="rect">
            <a:avLst/>
          </a:prstGeom>
          <a:noFill/>
        </p:spPr>
        <p:txBody>
          <a:bodyPr wrap="square" rtlCol="0">
            <a:spAutoFit/>
          </a:bodyPr>
          <a:lstStyle/>
          <a:p>
            <a:pPr>
              <a:buFont typeface="Wingdings" pitchFamily="2" charset="2"/>
              <a:buChar char="ü"/>
            </a:pPr>
            <a:r>
              <a:rPr lang="en-US" sz="2400" dirty="0" smtClean="0">
                <a:latin typeface="Gill Sans MT" pitchFamily="34" charset="0"/>
              </a:rPr>
              <a:t> renewed interest</a:t>
            </a:r>
          </a:p>
          <a:p>
            <a:pPr>
              <a:buFont typeface="Wingdings" pitchFamily="2" charset="2"/>
              <a:buChar char="ü"/>
            </a:pPr>
            <a:r>
              <a:rPr lang="en-US" sz="2400" dirty="0" smtClean="0">
                <a:latin typeface="Gill Sans MT" pitchFamily="34" charset="0"/>
              </a:rPr>
              <a:t> Burst in energy level</a:t>
            </a:r>
          </a:p>
          <a:p>
            <a:pPr>
              <a:buFont typeface="Wingdings" pitchFamily="2" charset="2"/>
              <a:buChar char="ü"/>
            </a:pPr>
            <a:r>
              <a:rPr lang="en-US" sz="2400" dirty="0" smtClean="0">
                <a:latin typeface="Gill Sans MT" pitchFamily="34" charset="0"/>
              </a:rPr>
              <a:t> More active and alert</a:t>
            </a:r>
            <a:endParaRPr lang="en-US" sz="2400" dirty="0">
              <a:latin typeface="Gill Sans MT" pitchFamily="34" charset="0"/>
            </a:endParaRPr>
          </a:p>
        </p:txBody>
      </p:sp>
      <p:sp>
        <p:nvSpPr>
          <p:cNvPr id="17" name="TextBox 16"/>
          <p:cNvSpPr txBox="1"/>
          <p:nvPr/>
        </p:nvSpPr>
        <p:spPr>
          <a:xfrm>
            <a:off x="4953000" y="4572000"/>
            <a:ext cx="3352800" cy="1569660"/>
          </a:xfrm>
          <a:prstGeom prst="rect">
            <a:avLst/>
          </a:prstGeom>
          <a:noFill/>
        </p:spPr>
        <p:txBody>
          <a:bodyPr wrap="square" rtlCol="0">
            <a:spAutoFit/>
          </a:bodyPr>
          <a:lstStyle/>
          <a:p>
            <a:pPr>
              <a:buFont typeface="Wingdings" pitchFamily="2" charset="2"/>
              <a:buChar char="ü"/>
            </a:pPr>
            <a:r>
              <a:rPr lang="en-US" sz="2400" dirty="0" smtClean="0">
                <a:latin typeface="Gill Sans MT" pitchFamily="34" charset="0"/>
              </a:rPr>
              <a:t> Fidgeting</a:t>
            </a:r>
          </a:p>
          <a:p>
            <a:pPr>
              <a:buFont typeface="Wingdings" pitchFamily="2" charset="2"/>
              <a:buChar char="ü"/>
            </a:pPr>
            <a:r>
              <a:rPr lang="en-US" sz="2400" dirty="0" smtClean="0">
                <a:latin typeface="Gill Sans MT" pitchFamily="34" charset="0"/>
              </a:rPr>
              <a:t> Restless</a:t>
            </a:r>
          </a:p>
          <a:p>
            <a:pPr>
              <a:buFont typeface="Wingdings" pitchFamily="2" charset="2"/>
              <a:buChar char="ü"/>
            </a:pPr>
            <a:r>
              <a:rPr lang="en-US" sz="2400" dirty="0" smtClean="0">
                <a:latin typeface="Gill Sans MT" pitchFamily="34" charset="0"/>
              </a:rPr>
              <a:t> Unfinished business</a:t>
            </a:r>
          </a:p>
          <a:p>
            <a:pPr>
              <a:buFont typeface="Wingdings" pitchFamily="2" charset="2"/>
              <a:buChar char="ü"/>
            </a:pPr>
            <a:r>
              <a:rPr lang="en-US" sz="2400" dirty="0" smtClean="0">
                <a:latin typeface="Gill Sans MT" pitchFamily="34" charset="0"/>
              </a:rPr>
              <a:t> Sometimes combative</a:t>
            </a:r>
            <a:endParaRPr lang="en-US" sz="2400" dirty="0">
              <a:latin typeface="Gill Sans MT" pitchFamily="34" charset="0"/>
            </a:endParaRPr>
          </a:p>
        </p:txBody>
      </p:sp>
      <p:pic>
        <p:nvPicPr>
          <p:cNvPr id="20" name="Picture 19" descr="grandma_ghetto_blaster_hg_clr.gif"/>
          <p:cNvPicPr>
            <a:picLocks noChangeAspect="1"/>
          </p:cNvPicPr>
          <p:nvPr/>
        </p:nvPicPr>
        <p:blipFill>
          <a:blip r:embed="rId2" cstate="print"/>
          <a:stretch>
            <a:fillRect/>
          </a:stretch>
        </p:blipFill>
        <p:spPr>
          <a:xfrm>
            <a:off x="990600" y="527674"/>
            <a:ext cx="1981200" cy="2977526"/>
          </a:xfrm>
          <a:prstGeom prst="rect">
            <a:avLst/>
          </a:prstGeom>
        </p:spPr>
      </p:pic>
      <p:pic>
        <p:nvPicPr>
          <p:cNvPr id="14" name="Picture 13" descr="22727367.jpg"/>
          <p:cNvPicPr>
            <a:picLocks noChangeAspect="1"/>
          </p:cNvPicPr>
          <p:nvPr/>
        </p:nvPicPr>
        <p:blipFill>
          <a:blip r:embed="rId3" cstate="print"/>
          <a:stretch>
            <a:fillRect/>
          </a:stretch>
        </p:blipFill>
        <p:spPr>
          <a:xfrm>
            <a:off x="5651773" y="838200"/>
            <a:ext cx="1663427" cy="24107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slide(fromBottom)">
                                      <p:cBhvr>
                                        <p:cTn id="10" dur="500"/>
                                        <p:tgtEl>
                                          <p:spTgt spid="11">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slide(fromBottom)">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slide(fromBottom)">
                                      <p:cBhvr>
                                        <p:cTn id="26" dur="500"/>
                                        <p:tgtEl>
                                          <p:spTgt spid="17">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slide(fromBottom)">
                                      <p:cBhvr>
                                        <p:cTn id="29" dur="500"/>
                                        <p:tgtEl>
                                          <p:spTgt spid="17">
                                            <p:txEl>
                                              <p:pRg st="1" end="1"/>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17">
                                            <p:txEl>
                                              <p:pRg st="2" end="2"/>
                                            </p:txEl>
                                          </p:spTgt>
                                        </p:tgtEl>
                                        <p:attrNameLst>
                                          <p:attrName>style.visibility</p:attrName>
                                        </p:attrNameLst>
                                      </p:cBhvr>
                                      <p:to>
                                        <p:strVal val="visible"/>
                                      </p:to>
                                    </p:set>
                                    <p:animEffect transition="in" filter="slide(fromBottom)">
                                      <p:cBhvr>
                                        <p:cTn id="32" dur="500"/>
                                        <p:tgtEl>
                                          <p:spTgt spid="17">
                                            <p:txEl>
                                              <p:pRg st="2" end="2"/>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slide(fromBottom)">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5" name="Picture 4" descr="charlie_ethel_holding_hands_hg_clr.gif"/>
          <p:cNvPicPr>
            <a:picLocks noChangeAspect="1"/>
          </p:cNvPicPr>
          <p:nvPr/>
        </p:nvPicPr>
        <p:blipFill>
          <a:blip r:embed="rId2" cstate="print"/>
          <a:stretch>
            <a:fillRect/>
          </a:stretch>
        </p:blipFill>
        <p:spPr>
          <a:xfrm>
            <a:off x="5714999" y="3352801"/>
            <a:ext cx="2232659" cy="2667000"/>
          </a:xfrm>
          <a:prstGeom prst="rect">
            <a:avLst/>
          </a:prstGeom>
        </p:spPr>
      </p:pic>
      <p:pic>
        <p:nvPicPr>
          <p:cNvPr id="6" name="Picture 5" descr="angel_4.gif"/>
          <p:cNvPicPr>
            <a:picLocks noChangeAspect="1"/>
          </p:cNvPicPr>
          <p:nvPr/>
        </p:nvPicPr>
        <p:blipFill>
          <a:blip r:embed="rId3" cstate="print"/>
          <a:stretch>
            <a:fillRect/>
          </a:stretch>
        </p:blipFill>
        <p:spPr>
          <a:xfrm>
            <a:off x="6746274" y="2840420"/>
            <a:ext cx="416526" cy="531429"/>
          </a:xfrm>
          <a:prstGeom prst="rect">
            <a:avLst/>
          </a:prstGeom>
        </p:spPr>
      </p:pic>
      <p:sp>
        <p:nvSpPr>
          <p:cNvPr id="7" name="Rectangle 6"/>
          <p:cNvSpPr/>
          <p:nvPr/>
        </p:nvSpPr>
        <p:spPr>
          <a:xfrm>
            <a:off x="381000" y="2438400"/>
            <a:ext cx="6172200" cy="1446550"/>
          </a:xfrm>
          <a:prstGeom prst="rect">
            <a:avLst/>
          </a:prstGeom>
        </p:spPr>
        <p:txBody>
          <a:bodyPr wrap="square">
            <a:spAutoFit/>
          </a:bodyPr>
          <a:lstStyle/>
          <a:p>
            <a:pPr>
              <a:buFont typeface="Wingdings" pitchFamily="2" charset="2"/>
              <a:buChar char="ü"/>
            </a:pPr>
            <a:r>
              <a:rPr lang="en-US" sz="2200" dirty="0" smtClean="0">
                <a:latin typeface="Gill Sans MT" pitchFamily="34" charset="0"/>
              </a:rPr>
              <a:t> Awareness of people past before</a:t>
            </a:r>
          </a:p>
          <a:p>
            <a:pPr>
              <a:buFont typeface="Wingdings" pitchFamily="2" charset="2"/>
              <a:buChar char="ü"/>
            </a:pPr>
            <a:r>
              <a:rPr lang="en-US" sz="2200" dirty="0" smtClean="0">
                <a:latin typeface="Gill Sans MT" pitchFamily="34" charset="0"/>
              </a:rPr>
              <a:t> Glimpses of Heaven, Angels, animals or objects</a:t>
            </a:r>
          </a:p>
          <a:p>
            <a:pPr>
              <a:buFont typeface="Wingdings" pitchFamily="2" charset="2"/>
              <a:buChar char="ü"/>
            </a:pPr>
            <a:r>
              <a:rPr lang="en-US" sz="2200" dirty="0" smtClean="0">
                <a:latin typeface="Gill Sans MT" pitchFamily="34" charset="0"/>
              </a:rPr>
              <a:t> Communicating with invisible entities</a:t>
            </a:r>
          </a:p>
          <a:p>
            <a:pPr>
              <a:buFont typeface="Wingdings" pitchFamily="2" charset="2"/>
              <a:buChar char="ü"/>
            </a:pPr>
            <a:r>
              <a:rPr lang="en-US" sz="2200" dirty="0" smtClean="0">
                <a:latin typeface="Gill Sans MT" pitchFamily="34" charset="0"/>
              </a:rPr>
              <a:t> Reaching for people, animals or objects</a:t>
            </a:r>
            <a:endParaRPr lang="en-US" sz="2200" dirty="0">
              <a:latin typeface="Gill Sans MT" pitchFamily="34" charset="0"/>
            </a:endParaRPr>
          </a:p>
        </p:txBody>
      </p:sp>
      <p:sp>
        <p:nvSpPr>
          <p:cNvPr id="8" name="Rectangle 7"/>
          <p:cNvSpPr/>
          <p:nvPr/>
        </p:nvSpPr>
        <p:spPr>
          <a:xfrm>
            <a:off x="381000" y="1305580"/>
            <a:ext cx="3909468" cy="523220"/>
          </a:xfrm>
          <a:prstGeom prst="rect">
            <a:avLst/>
          </a:prstGeom>
        </p:spPr>
        <p:txBody>
          <a:bodyPr wrap="none">
            <a:spAutoFit/>
          </a:bodyPr>
          <a:lstStyle/>
          <a:p>
            <a:pPr lvl="0"/>
            <a:r>
              <a:rPr lang="en-US" sz="2800" b="1" dirty="0" smtClean="0">
                <a:latin typeface="Gill Sans MT" pitchFamily="34" charset="0"/>
              </a:rPr>
              <a:t>Near death awareness</a:t>
            </a:r>
            <a:endParaRPr lang="en-US" sz="2800" b="1" dirty="0">
              <a:latin typeface="Gill Sans M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
                                            <p:txEl>
                                              <p:pRg st="0" end="0"/>
                                            </p:txEl>
                                          </p:spTgt>
                                        </p:tgtEl>
                                        <p:attrNameLst>
                                          <p:attrName>ppt_x</p:attrName>
                                        </p:attrNameLst>
                                      </p:cBhvr>
                                    </p:anim>
                                    <p:anim from="0" to="-1.0" calcmode="lin" valueType="num">
                                      <p:cBhvr>
                                        <p:cTn id="8" dur="200" decel="50000" autoRev="1" fill="hold">
                                          <p:stCondLst>
                                            <p:cond delay="600"/>
                                          </p:stCondLst>
                                        </p:cTn>
                                        <p:tgtEl>
                                          <p:spTgt spid="7">
                                            <p:txEl>
                                              <p:pRg st="0" end="0"/>
                                            </p:txEl>
                                          </p:spTgt>
                                        </p:tgtEl>
                                        <p:attrNameLst>
                                          <p:attrName>xshear</p:attrName>
                                        </p:attrNameLst>
                                      </p:cBhvr>
                                    </p:anim>
                                    <p:animScale>
                                      <p:cBhvr>
                                        <p:cTn id="9" dur="200" decel="100000" autoRev="1" fill="hold">
                                          <p:stCondLst>
                                            <p:cond delay="600"/>
                                          </p:stCondLst>
                                        </p:cTn>
                                        <p:tgtEl>
                                          <p:spTgt spid="7">
                                            <p:txEl>
                                              <p:pRg st="0" end="0"/>
                                            </p:txEl>
                                          </p:spTgt>
                                        </p:tgtEl>
                                      </p:cBhvr>
                                      <p:from x="100000" y="100000"/>
                                      <p:to x="80000" y="100000"/>
                                    </p:animScale>
                                    <p:anim by="(#ppt_h/3+#ppt_w*0.1)" calcmode="lin" valueType="num">
                                      <p:cBhvr additive="sum">
                                        <p:cTn id="10" dur="200" decel="100000" autoRev="1" fill="hold">
                                          <p:stCondLst>
                                            <p:cond delay="600"/>
                                          </p:stCondLst>
                                        </p:cTn>
                                        <p:tgtEl>
                                          <p:spTgt spid="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7">
                                            <p:txEl>
                                              <p:pRg st="1" end="1"/>
                                            </p:txEl>
                                          </p:spTgt>
                                        </p:tgtEl>
                                        <p:attrNameLst>
                                          <p:attrName>ppt_x</p:attrName>
                                        </p:attrNameLst>
                                      </p:cBhvr>
                                    </p:anim>
                                    <p:anim from="0" to="-1.0" calcmode="lin" valueType="num">
                                      <p:cBhvr>
                                        <p:cTn id="16" dur="200" decel="50000" autoRev="1" fill="hold">
                                          <p:stCondLst>
                                            <p:cond delay="600"/>
                                          </p:stCondLst>
                                        </p:cTn>
                                        <p:tgtEl>
                                          <p:spTgt spid="7">
                                            <p:txEl>
                                              <p:pRg st="1" end="1"/>
                                            </p:txEl>
                                          </p:spTgt>
                                        </p:tgtEl>
                                        <p:attrNameLst>
                                          <p:attrName>xshear</p:attrName>
                                        </p:attrNameLst>
                                      </p:cBhvr>
                                    </p:anim>
                                    <p:animScale>
                                      <p:cBhvr>
                                        <p:cTn id="17" dur="200" decel="100000" autoRev="1" fill="hold">
                                          <p:stCondLst>
                                            <p:cond delay="600"/>
                                          </p:stCondLst>
                                        </p:cTn>
                                        <p:tgtEl>
                                          <p:spTgt spid="7">
                                            <p:txEl>
                                              <p:pRg st="1" end="1"/>
                                            </p:txEl>
                                          </p:spTgt>
                                        </p:tgtEl>
                                      </p:cBhvr>
                                      <p:from x="100000" y="100000"/>
                                      <p:to x="80000" y="100000"/>
                                    </p:animScale>
                                    <p:anim by="(#ppt_h/3+#ppt_w*0.1)" calcmode="lin" valueType="num">
                                      <p:cBhvr additive="sum">
                                        <p:cTn id="18" dur="200" decel="100000" autoRev="1" fill="hold">
                                          <p:stCondLst>
                                            <p:cond delay="600"/>
                                          </p:stCondLst>
                                        </p:cTn>
                                        <p:tgtEl>
                                          <p:spTgt spid="7">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7">
                                            <p:txEl>
                                              <p:pRg st="2" end="2"/>
                                            </p:txEl>
                                          </p:spTgt>
                                        </p:tgtEl>
                                        <p:attrNameLst>
                                          <p:attrName>ppt_x</p:attrName>
                                        </p:attrNameLst>
                                      </p:cBhvr>
                                    </p:anim>
                                    <p:anim from="0" to="-1.0" calcmode="lin" valueType="num">
                                      <p:cBhvr>
                                        <p:cTn id="24" dur="200" decel="50000" autoRev="1" fill="hold">
                                          <p:stCondLst>
                                            <p:cond delay="600"/>
                                          </p:stCondLst>
                                        </p:cTn>
                                        <p:tgtEl>
                                          <p:spTgt spid="7">
                                            <p:txEl>
                                              <p:pRg st="2" end="2"/>
                                            </p:txEl>
                                          </p:spTgt>
                                        </p:tgtEl>
                                        <p:attrNameLst>
                                          <p:attrName>xshear</p:attrName>
                                        </p:attrNameLst>
                                      </p:cBhvr>
                                    </p:anim>
                                    <p:animScale>
                                      <p:cBhvr>
                                        <p:cTn id="25" dur="200" decel="100000" autoRev="1" fill="hold">
                                          <p:stCondLst>
                                            <p:cond delay="600"/>
                                          </p:stCondLst>
                                        </p:cTn>
                                        <p:tgtEl>
                                          <p:spTgt spid="7">
                                            <p:txEl>
                                              <p:pRg st="2" end="2"/>
                                            </p:txEl>
                                          </p:spTgt>
                                        </p:tgtEl>
                                      </p:cBhvr>
                                      <p:from x="100000" y="100000"/>
                                      <p:to x="80000" y="100000"/>
                                    </p:animScale>
                                    <p:anim by="(#ppt_h/3+#ppt_w*0.1)" calcmode="lin" valueType="num">
                                      <p:cBhvr additive="sum">
                                        <p:cTn id="26" dur="200" decel="100000" autoRev="1" fill="hold">
                                          <p:stCondLst>
                                            <p:cond delay="600"/>
                                          </p:stCondLst>
                                        </p:cTn>
                                        <p:tgtEl>
                                          <p:spTgt spid="7">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7">
                                            <p:txEl>
                                              <p:pRg st="3" end="3"/>
                                            </p:txEl>
                                          </p:spTgt>
                                        </p:tgtEl>
                                        <p:attrNameLst>
                                          <p:attrName>ppt_x</p:attrName>
                                        </p:attrNameLst>
                                      </p:cBhvr>
                                    </p:anim>
                                    <p:anim from="0" to="-1.0" calcmode="lin" valueType="num">
                                      <p:cBhvr>
                                        <p:cTn id="32" dur="200" decel="50000" autoRev="1" fill="hold">
                                          <p:stCondLst>
                                            <p:cond delay="600"/>
                                          </p:stCondLst>
                                        </p:cTn>
                                        <p:tgtEl>
                                          <p:spTgt spid="7">
                                            <p:txEl>
                                              <p:pRg st="3" end="3"/>
                                            </p:txEl>
                                          </p:spTgt>
                                        </p:tgtEl>
                                        <p:attrNameLst>
                                          <p:attrName>xshear</p:attrName>
                                        </p:attrNameLst>
                                      </p:cBhvr>
                                    </p:anim>
                                    <p:animScale>
                                      <p:cBhvr>
                                        <p:cTn id="33" dur="200" decel="100000" autoRev="1" fill="hold">
                                          <p:stCondLst>
                                            <p:cond delay="600"/>
                                          </p:stCondLst>
                                        </p:cTn>
                                        <p:tgtEl>
                                          <p:spTgt spid="7">
                                            <p:txEl>
                                              <p:pRg st="3" end="3"/>
                                            </p:txEl>
                                          </p:spTgt>
                                        </p:tgtEl>
                                      </p:cBhvr>
                                      <p:from x="100000" y="100000"/>
                                      <p:to x="80000" y="100000"/>
                                    </p:animScale>
                                    <p:anim by="(#ppt_h/3+#ppt_w*0.1)" calcmode="lin" valueType="num">
                                      <p:cBhvr additive="sum">
                                        <p:cTn id="34" dur="200" decel="100000" autoRev="1" fill="hold">
                                          <p:stCondLst>
                                            <p:cond delay="600"/>
                                          </p:stCondLst>
                                        </p:cTn>
                                        <p:tgtEl>
                                          <p:spTgt spid="7">
                                            <p:txEl>
                                              <p:pRg st="3" end="3"/>
                                            </p:txEl>
                                          </p:spTgt>
                                        </p:tgtEl>
                                        <p:attrNameLst>
                                          <p:attrName>ppt_x</p:attrName>
                                        </p:attrNameLst>
                                      </p:cBhvr>
                                    </p:anim>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BC9F0">
            <a:alpha val="33000"/>
          </a:srgbClr>
        </a:solidFill>
        <a:effectLst/>
      </p:bgPr>
    </p:bg>
    <p:spTree>
      <p:nvGrpSpPr>
        <p:cNvPr id="1" name=""/>
        <p:cNvGrpSpPr/>
        <p:nvPr/>
      </p:nvGrpSpPr>
      <p:grpSpPr>
        <a:xfrm>
          <a:off x="0" y="0"/>
          <a:ext cx="0" cy="0"/>
          <a:chOff x="0" y="0"/>
          <a:chExt cx="0" cy="0"/>
        </a:xfrm>
      </p:grpSpPr>
      <p:pic>
        <p:nvPicPr>
          <p:cNvPr id="3" name="Picture 2" descr="stickman_stairway_to_clouds_hg_clr.gif"/>
          <p:cNvPicPr>
            <a:picLocks noChangeAspect="1"/>
          </p:cNvPicPr>
          <p:nvPr/>
        </p:nvPicPr>
        <p:blipFill>
          <a:blip r:embed="rId2" cstate="print"/>
          <a:stretch>
            <a:fillRect/>
          </a:stretch>
        </p:blipFill>
        <p:spPr>
          <a:xfrm>
            <a:off x="609600" y="457200"/>
            <a:ext cx="3467100" cy="2971800"/>
          </a:xfrm>
          <a:prstGeom prst="rect">
            <a:avLst/>
          </a:prstGeom>
        </p:spPr>
      </p:pic>
      <p:sp>
        <p:nvSpPr>
          <p:cNvPr id="5" name="Rectangle 4"/>
          <p:cNvSpPr/>
          <p:nvPr/>
        </p:nvSpPr>
        <p:spPr>
          <a:xfrm>
            <a:off x="4648200" y="533400"/>
            <a:ext cx="3886199" cy="2585323"/>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Signs</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Symptoms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609600" y="3657600"/>
            <a:ext cx="3429000" cy="2308324"/>
          </a:xfrm>
          <a:prstGeom prst="rect">
            <a:avLst/>
          </a:prstGeom>
          <a:noFill/>
        </p:spPr>
        <p:txBody>
          <a:bodyPr wrap="square" rtlCol="0">
            <a:spAutoFit/>
          </a:bodyPr>
          <a:lstStyle/>
          <a:p>
            <a:pPr>
              <a:buFont typeface="Arial" pitchFamily="34" charset="0"/>
              <a:buChar char="•"/>
            </a:pPr>
            <a:r>
              <a:rPr lang="en-US" b="1" dirty="0" smtClean="0"/>
              <a:t> Increased sleeping pattern</a:t>
            </a:r>
          </a:p>
          <a:p>
            <a:pPr>
              <a:buFont typeface="Arial" pitchFamily="34" charset="0"/>
              <a:buChar char="•"/>
            </a:pPr>
            <a:r>
              <a:rPr lang="en-US" b="1" dirty="0" smtClean="0"/>
              <a:t> Withdrawal, confusion</a:t>
            </a:r>
          </a:p>
          <a:p>
            <a:pPr>
              <a:buFont typeface="Arial" pitchFamily="34" charset="0"/>
              <a:buChar char="•"/>
            </a:pPr>
            <a:r>
              <a:rPr lang="en-US" b="1" dirty="0" smtClean="0">
                <a:solidFill>
                  <a:schemeClr val="accent6">
                    <a:lumMod val="75000"/>
                  </a:schemeClr>
                </a:solidFill>
              </a:rPr>
              <a:t> Decreased appetite/thirst</a:t>
            </a:r>
          </a:p>
          <a:p>
            <a:pPr>
              <a:buFont typeface="Arial" pitchFamily="34" charset="0"/>
              <a:buChar char="•"/>
            </a:pPr>
            <a:r>
              <a:rPr lang="en-US" b="1" dirty="0" smtClean="0">
                <a:solidFill>
                  <a:schemeClr val="accent6">
                    <a:lumMod val="75000"/>
                  </a:schemeClr>
                </a:solidFill>
              </a:rPr>
              <a:t> Decreased ability to swallow</a:t>
            </a:r>
          </a:p>
          <a:p>
            <a:pPr>
              <a:buFont typeface="Arial" pitchFamily="34" charset="0"/>
              <a:buChar char="•"/>
            </a:pPr>
            <a:r>
              <a:rPr lang="en-US" b="1" dirty="0" smtClean="0">
                <a:solidFill>
                  <a:schemeClr val="accent6">
                    <a:lumMod val="75000"/>
                  </a:schemeClr>
                </a:solidFill>
              </a:rPr>
              <a:t> Weight loss</a:t>
            </a:r>
          </a:p>
          <a:p>
            <a:pPr>
              <a:buFont typeface="Arial" pitchFamily="34" charset="0"/>
              <a:buChar char="•"/>
            </a:pPr>
            <a:r>
              <a:rPr lang="en-US" b="1" dirty="0" smtClean="0"/>
              <a:t> Eyes/vision, jaw, neck, ears</a:t>
            </a:r>
          </a:p>
          <a:p>
            <a:pPr>
              <a:buFont typeface="Arial" pitchFamily="34" charset="0"/>
              <a:buChar char="•"/>
            </a:pPr>
            <a:r>
              <a:rPr lang="en-US" b="1" dirty="0" smtClean="0">
                <a:solidFill>
                  <a:schemeClr val="accent6">
                    <a:lumMod val="75000"/>
                  </a:schemeClr>
                </a:solidFill>
              </a:rPr>
              <a:t> Urine output/incontinence</a:t>
            </a:r>
          </a:p>
          <a:p>
            <a:pPr>
              <a:buFont typeface="Arial" pitchFamily="34" charset="0"/>
              <a:buChar char="•"/>
            </a:pPr>
            <a:r>
              <a:rPr lang="en-US" b="1" dirty="0" smtClean="0">
                <a:solidFill>
                  <a:schemeClr val="accent6">
                    <a:lumMod val="75000"/>
                  </a:schemeClr>
                </a:solidFill>
              </a:rPr>
              <a:t> Swelling</a:t>
            </a:r>
          </a:p>
        </p:txBody>
      </p:sp>
      <p:sp>
        <p:nvSpPr>
          <p:cNvPr id="8" name="Rectangle 7"/>
          <p:cNvSpPr/>
          <p:nvPr/>
        </p:nvSpPr>
        <p:spPr>
          <a:xfrm>
            <a:off x="4876800" y="3657600"/>
            <a:ext cx="3505200" cy="2308324"/>
          </a:xfrm>
          <a:prstGeom prst="rect">
            <a:avLst/>
          </a:prstGeom>
          <a:noFill/>
        </p:spPr>
        <p:txBody>
          <a:bodyPr wrap="square">
            <a:spAutoFit/>
          </a:bodyPr>
          <a:lstStyle/>
          <a:p>
            <a:pPr>
              <a:buFont typeface="Arial" pitchFamily="34" charset="0"/>
              <a:buChar char="•"/>
            </a:pPr>
            <a:r>
              <a:rPr lang="en-US" b="1" dirty="0" smtClean="0">
                <a:solidFill>
                  <a:schemeClr val="accent6">
                    <a:lumMod val="75000"/>
                  </a:schemeClr>
                </a:solidFill>
              </a:rPr>
              <a:t> Temperature, blood pressure </a:t>
            </a:r>
          </a:p>
          <a:p>
            <a:pPr>
              <a:buFont typeface="Arial" pitchFamily="34" charset="0"/>
              <a:buChar char="•"/>
            </a:pPr>
            <a:r>
              <a:rPr lang="en-US" b="1" dirty="0" smtClean="0">
                <a:solidFill>
                  <a:schemeClr val="accent6">
                    <a:lumMod val="75000"/>
                  </a:schemeClr>
                </a:solidFill>
              </a:rPr>
              <a:t> Heart rate, seizures, pain</a:t>
            </a:r>
          </a:p>
          <a:p>
            <a:pPr>
              <a:buFont typeface="Arial" pitchFamily="34" charset="0"/>
              <a:buChar char="•"/>
            </a:pPr>
            <a:r>
              <a:rPr lang="en-US" b="1" dirty="0" smtClean="0"/>
              <a:t> </a:t>
            </a:r>
            <a:r>
              <a:rPr lang="en-US" b="1" dirty="0" err="1" smtClean="0"/>
              <a:t>Cheyne</a:t>
            </a:r>
            <a:r>
              <a:rPr lang="en-US" b="1" dirty="0" smtClean="0"/>
              <a:t>-Stokes breathing </a:t>
            </a:r>
          </a:p>
          <a:p>
            <a:pPr>
              <a:buFont typeface="Arial" pitchFamily="34" charset="0"/>
              <a:buChar char="•"/>
            </a:pPr>
            <a:r>
              <a:rPr lang="en-US" b="1" dirty="0" smtClean="0"/>
              <a:t> Death rattle</a:t>
            </a:r>
          </a:p>
          <a:p>
            <a:pPr>
              <a:buFont typeface="Arial" pitchFamily="34" charset="0"/>
              <a:buChar char="•"/>
            </a:pPr>
            <a:r>
              <a:rPr lang="en-US" b="1" dirty="0" smtClean="0">
                <a:solidFill>
                  <a:schemeClr val="accent6">
                    <a:lumMod val="75000"/>
                  </a:schemeClr>
                </a:solidFill>
              </a:rPr>
              <a:t> Skin changes, mottling</a:t>
            </a:r>
          </a:p>
          <a:p>
            <a:pPr>
              <a:buFont typeface="Arial" pitchFamily="34" charset="0"/>
              <a:buChar char="•"/>
            </a:pPr>
            <a:r>
              <a:rPr lang="en-US" b="1" dirty="0" smtClean="0"/>
              <a:t> Last hoorah</a:t>
            </a:r>
          </a:p>
          <a:p>
            <a:pPr>
              <a:buFont typeface="Arial" pitchFamily="34" charset="0"/>
              <a:buChar char="•"/>
            </a:pPr>
            <a:r>
              <a:rPr lang="en-US" b="1" dirty="0" smtClean="0"/>
              <a:t> Terminal agitation</a:t>
            </a:r>
          </a:p>
          <a:p>
            <a:pPr>
              <a:buFont typeface="Arial" pitchFamily="34" charset="0"/>
              <a:buChar char="•"/>
            </a:pPr>
            <a:r>
              <a:rPr lang="en-US" b="1" dirty="0" smtClean="0"/>
              <a:t> Near death awareness</a:t>
            </a:r>
            <a:endParaRPr lang="en-US" b="1" dirty="0"/>
          </a:p>
        </p:txBody>
      </p:sp>
      <p:pic>
        <p:nvPicPr>
          <p:cNvPr id="11" name="Picture 10" descr="religion_1.gif"/>
          <p:cNvPicPr>
            <a:picLocks noChangeAspect="1"/>
          </p:cNvPicPr>
          <p:nvPr/>
        </p:nvPicPr>
        <p:blipFill>
          <a:blip r:embed="rId3" cstate="print"/>
          <a:stretch>
            <a:fillRect/>
          </a:stretch>
        </p:blipFill>
        <p:spPr>
          <a:xfrm>
            <a:off x="3657600" y="2590800"/>
            <a:ext cx="352425" cy="438150"/>
          </a:xfrm>
          <a:prstGeom prst="rect">
            <a:avLst/>
          </a:prstGeom>
        </p:spPr>
      </p:pic>
      <p:pic>
        <p:nvPicPr>
          <p:cNvPr id="12" name="Picture 11" descr="religion_10.gif"/>
          <p:cNvPicPr>
            <a:picLocks noChangeAspect="1"/>
          </p:cNvPicPr>
          <p:nvPr/>
        </p:nvPicPr>
        <p:blipFill>
          <a:blip r:embed="rId4" cstate="print"/>
          <a:stretch>
            <a:fillRect/>
          </a:stretch>
        </p:blipFill>
        <p:spPr>
          <a:xfrm>
            <a:off x="1600200" y="2133600"/>
            <a:ext cx="333375" cy="428625"/>
          </a:xfrm>
          <a:prstGeom prst="rect">
            <a:avLst/>
          </a:prstGeom>
        </p:spPr>
      </p:pic>
      <p:pic>
        <p:nvPicPr>
          <p:cNvPr id="13" name="Picture 12" descr="religion_1.gif"/>
          <p:cNvPicPr>
            <a:picLocks noChangeAspect="1"/>
          </p:cNvPicPr>
          <p:nvPr/>
        </p:nvPicPr>
        <p:blipFill>
          <a:blip r:embed="rId3" cstate="print"/>
          <a:stretch>
            <a:fillRect/>
          </a:stretch>
        </p:blipFill>
        <p:spPr>
          <a:xfrm>
            <a:off x="1447800" y="1676400"/>
            <a:ext cx="252412" cy="31381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perspective3_p_vcv_me.jpg"/>
          <p:cNvPicPr>
            <a:picLocks noChangeAspect="1"/>
          </p:cNvPicPr>
          <p:nvPr/>
        </p:nvPicPr>
        <p:blipFill>
          <a:blip r:embed="rId2" cstate="print"/>
          <a:stretch>
            <a:fillRect/>
          </a:stretch>
        </p:blipFill>
        <p:spPr>
          <a:xfrm>
            <a:off x="0" y="0"/>
            <a:ext cx="9144000" cy="6858000"/>
          </a:xfrm>
          <a:prstGeom prst="rect">
            <a:avLst/>
          </a:prstGeom>
        </p:spPr>
      </p:pic>
      <p:sp>
        <p:nvSpPr>
          <p:cNvPr id="6" name="TextBox 5"/>
          <p:cNvSpPr txBox="1"/>
          <p:nvPr/>
        </p:nvSpPr>
        <p:spPr>
          <a:xfrm>
            <a:off x="2590800" y="569655"/>
            <a:ext cx="5486400" cy="2616101"/>
          </a:xfrm>
          <a:prstGeom prst="rect">
            <a:avLst/>
          </a:prstGeom>
          <a:noFill/>
        </p:spPr>
        <p:txBody>
          <a:bodyPr wrap="square" rtlCol="0">
            <a:spAutoFit/>
          </a:bodyPr>
          <a:lstStyle/>
          <a:p>
            <a:pPr algn="ctr"/>
            <a:r>
              <a:rPr lang="en-US" sz="2400" b="1" dirty="0" smtClean="0"/>
              <a:t>Increased sleeping pattern</a:t>
            </a:r>
          </a:p>
          <a:p>
            <a:pPr marL="122238" indent="-122238" algn="ctr"/>
            <a:endParaRPr lang="en-US" sz="2000" b="1" dirty="0" smtClean="0"/>
          </a:p>
          <a:p>
            <a:pPr marL="122238" indent="-122238" algn="ctr"/>
            <a:r>
              <a:rPr lang="en-US" sz="2000" dirty="0" smtClean="0"/>
              <a:t> The patient may be dying but the body still tries to fight which costs a lot of energy.  So keeping on arousing the patient may be counter productive.</a:t>
            </a:r>
          </a:p>
          <a:p>
            <a:pPr algn="ctr"/>
            <a:endParaRPr lang="en-US" sz="2000" dirty="0" smtClean="0"/>
          </a:p>
          <a:p>
            <a:pPr algn="ctr"/>
            <a:r>
              <a:rPr lang="en-US" sz="2000" dirty="0" smtClean="0"/>
              <a:t>Changes in the patient’s metabolism may also cause a patient to sleep more.</a:t>
            </a:r>
            <a:endParaRPr lang="en-US" sz="2000" dirty="0"/>
          </a:p>
        </p:txBody>
      </p:sp>
      <p:sp>
        <p:nvSpPr>
          <p:cNvPr id="8" name="TextBox 7"/>
          <p:cNvSpPr txBox="1"/>
          <p:nvPr/>
        </p:nvSpPr>
        <p:spPr>
          <a:xfrm>
            <a:off x="2286000" y="3638252"/>
            <a:ext cx="6400800" cy="2000548"/>
          </a:xfrm>
          <a:prstGeom prst="rect">
            <a:avLst/>
          </a:prstGeom>
          <a:noFill/>
        </p:spPr>
        <p:txBody>
          <a:bodyPr wrap="square" rtlCol="0">
            <a:spAutoFit/>
          </a:bodyPr>
          <a:lstStyle/>
          <a:p>
            <a:pPr algn="ctr"/>
            <a:r>
              <a:rPr lang="en-US" sz="2400" b="1" dirty="0" smtClean="0"/>
              <a:t>Withdrawal</a:t>
            </a:r>
          </a:p>
          <a:p>
            <a:pPr marL="122238" indent="-122238" algn="ctr"/>
            <a:endParaRPr lang="en-US" sz="2000" dirty="0" smtClean="0"/>
          </a:p>
          <a:p>
            <a:pPr marL="122238" indent="-122238" algn="ctr"/>
            <a:r>
              <a:rPr lang="en-US" sz="2000" dirty="0" smtClean="0"/>
              <a:t>Patients often withdraw from loved ones and/or former passions because they are processing a lot of things such as their own impending death, facing the unknown, losing their independence, worry about loved ones etc.</a:t>
            </a:r>
            <a:endParaRPr lang="en-US" sz="2000" dirty="0"/>
          </a:p>
        </p:txBody>
      </p:sp>
      <p:pic>
        <p:nvPicPr>
          <p:cNvPr id="11" name="Picture 10" descr="34674905.jpg"/>
          <p:cNvPicPr>
            <a:picLocks noChangeAspect="1"/>
          </p:cNvPicPr>
          <p:nvPr/>
        </p:nvPicPr>
        <p:blipFill>
          <a:blip r:embed="rId3" cstate="print"/>
          <a:stretch>
            <a:fillRect/>
          </a:stretch>
        </p:blipFill>
        <p:spPr>
          <a:xfrm>
            <a:off x="304800" y="3733800"/>
            <a:ext cx="1624584"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tile tx="0" ty="0" sx="100000" sy="100000" flip="none" algn="tl"/>
        </a:blipFill>
        <a:effectLst/>
      </p:bgPr>
    </p:bg>
    <p:spTree>
      <p:nvGrpSpPr>
        <p:cNvPr id="1" name=""/>
        <p:cNvGrpSpPr/>
        <p:nvPr/>
      </p:nvGrpSpPr>
      <p:grpSpPr>
        <a:xfrm>
          <a:off x="0" y="0"/>
          <a:ext cx="0" cy="0"/>
          <a:chOff x="0" y="0"/>
          <a:chExt cx="0" cy="0"/>
        </a:xfrm>
      </p:grpSpPr>
      <p:pic>
        <p:nvPicPr>
          <p:cNvPr id="3" name="Picture 2" descr="door_decision_pc_1600_clr.png"/>
          <p:cNvPicPr>
            <a:picLocks noChangeAspect="1"/>
          </p:cNvPicPr>
          <p:nvPr/>
        </p:nvPicPr>
        <p:blipFill>
          <a:blip r:embed="rId3" cstate="print"/>
          <a:stretch>
            <a:fillRect/>
          </a:stretch>
        </p:blipFill>
        <p:spPr>
          <a:xfrm>
            <a:off x="2372356" y="1068800"/>
            <a:ext cx="3876044" cy="2817400"/>
          </a:xfrm>
          <a:prstGeom prst="rect">
            <a:avLst/>
          </a:prstGeom>
        </p:spPr>
      </p:pic>
      <p:sp>
        <p:nvSpPr>
          <p:cNvPr id="4" name="Rectangle 3"/>
          <p:cNvSpPr/>
          <p:nvPr/>
        </p:nvSpPr>
        <p:spPr>
          <a:xfrm>
            <a:off x="381000" y="3429000"/>
            <a:ext cx="8534400" cy="2831544"/>
          </a:xfrm>
          <a:prstGeom prst="rect">
            <a:avLst/>
          </a:prstGeom>
        </p:spPr>
        <p:txBody>
          <a:bodyPr wrap="square">
            <a:spAutoFit/>
          </a:bodyPr>
          <a:lstStyle/>
          <a:p>
            <a:endParaRPr lang="en-US" dirty="0" smtClean="0"/>
          </a:p>
          <a:p>
            <a:pPr marL="174625" indent="-174625" algn="ctr"/>
            <a:r>
              <a:rPr lang="en-US" sz="2000" dirty="0" smtClean="0"/>
              <a:t>The patient’s consciousness may fluctuate because of medications and/or   depending on where the patient is in the dying process.  </a:t>
            </a:r>
          </a:p>
          <a:p>
            <a:pPr marL="174625" indent="-174625" algn="ctr"/>
            <a:r>
              <a:rPr lang="en-US" sz="2000" dirty="0" smtClean="0"/>
              <a:t>   (Most people slip into a semi coma/coma before they die.)</a:t>
            </a:r>
          </a:p>
          <a:p>
            <a:pPr marL="174625" indent="-174625" algn="ctr">
              <a:buFontTx/>
              <a:buChar char="-"/>
            </a:pPr>
            <a:endParaRPr lang="en-US" sz="2000" dirty="0" smtClean="0"/>
          </a:p>
          <a:p>
            <a:pPr marL="231775" indent="-231775" algn="ctr"/>
            <a:r>
              <a:rPr lang="en-US" sz="2000" dirty="0" smtClean="0"/>
              <a:t>Some people believe </a:t>
            </a:r>
            <a:r>
              <a:rPr lang="en-US" sz="2000" smtClean="0"/>
              <a:t>that  patient’s are </a:t>
            </a:r>
            <a:r>
              <a:rPr lang="en-US" sz="2000" dirty="0" smtClean="0"/>
              <a:t>“checking out the other side” </a:t>
            </a:r>
          </a:p>
          <a:p>
            <a:pPr marL="231775" indent="-231775" algn="ctr"/>
            <a:r>
              <a:rPr lang="en-US" sz="2000" dirty="0" smtClean="0"/>
              <a:t>so to speak, and get confused about where they are. </a:t>
            </a:r>
          </a:p>
          <a:p>
            <a:pPr marL="122238" indent="-122238" algn="ctr"/>
            <a:endParaRPr lang="en-US" sz="2000" dirty="0" smtClean="0"/>
          </a:p>
          <a:p>
            <a:pPr algn="ctr"/>
            <a:r>
              <a:rPr lang="en-US" sz="2000" dirty="0" smtClean="0"/>
              <a:t>Some patients may be completely lucid right up until they die.</a:t>
            </a:r>
            <a:endParaRPr lang="en-US" sz="2000" dirty="0"/>
          </a:p>
        </p:txBody>
      </p:sp>
      <p:sp>
        <p:nvSpPr>
          <p:cNvPr id="5" name="Rectangle 4"/>
          <p:cNvSpPr/>
          <p:nvPr/>
        </p:nvSpPr>
        <p:spPr>
          <a:xfrm>
            <a:off x="228600" y="457200"/>
            <a:ext cx="8534400" cy="461665"/>
          </a:xfrm>
          <a:prstGeom prst="rect">
            <a:avLst/>
          </a:prstGeom>
        </p:spPr>
        <p:txBody>
          <a:bodyPr wrap="square">
            <a:spAutoFit/>
          </a:bodyPr>
          <a:lstStyle/>
          <a:p>
            <a:pPr lvl="0" algn="ctr"/>
            <a:r>
              <a:rPr lang="en-US" sz="2400" b="1" dirty="0" smtClean="0">
                <a:solidFill>
                  <a:prstClr val="black"/>
                </a:solidFill>
              </a:rPr>
              <a:t>Confusion about time, place, people and/or circumstance</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king_through_lunch_sld_me.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76200" y="304800"/>
            <a:ext cx="8915400" cy="5970865"/>
          </a:xfrm>
          <a:prstGeom prst="rect">
            <a:avLst/>
          </a:prstGeom>
          <a:noFill/>
        </p:spPr>
        <p:txBody>
          <a:bodyPr wrap="square" rtlCol="0">
            <a:spAutoFit/>
          </a:bodyPr>
          <a:lstStyle/>
          <a:p>
            <a:r>
              <a:rPr lang="en-US" sz="2400" b="1" dirty="0" smtClean="0">
                <a:solidFill>
                  <a:schemeClr val="bg1"/>
                </a:solidFill>
              </a:rPr>
              <a:t>Decreased appetite/thirst</a:t>
            </a:r>
          </a:p>
          <a:p>
            <a:pPr>
              <a:buFont typeface="Arial" pitchFamily="34" charset="0"/>
              <a:buChar char="•"/>
            </a:pPr>
            <a:endParaRPr lang="en-US" sz="1600" dirty="0" smtClean="0">
              <a:solidFill>
                <a:schemeClr val="bg1"/>
              </a:solidFill>
            </a:endParaRPr>
          </a:p>
          <a:p>
            <a:pPr>
              <a:buFont typeface="Wingdings" pitchFamily="2" charset="2"/>
              <a:buChar char="Ø"/>
            </a:pPr>
            <a:r>
              <a:rPr lang="en-US" sz="2000" dirty="0" smtClean="0">
                <a:solidFill>
                  <a:schemeClr val="bg1"/>
                </a:solidFill>
              </a:rPr>
              <a:t> Certain medications and chemotherapy may alter the way food tastes.</a:t>
            </a:r>
          </a:p>
          <a:p>
            <a:pPr>
              <a:buFont typeface="Wingdings" pitchFamily="2" charset="2"/>
              <a:buChar char="Ø"/>
            </a:pPr>
            <a:r>
              <a:rPr lang="en-US" sz="2000" dirty="0" smtClean="0">
                <a:solidFill>
                  <a:schemeClr val="bg1"/>
                </a:solidFill>
              </a:rPr>
              <a:t> Certain medications may cause the patient to feel nauseas.</a:t>
            </a:r>
          </a:p>
          <a:p>
            <a:pPr>
              <a:buFont typeface="Wingdings" pitchFamily="2" charset="2"/>
              <a:buChar char="Ø"/>
            </a:pPr>
            <a:r>
              <a:rPr lang="en-US" sz="2000" dirty="0" smtClean="0">
                <a:solidFill>
                  <a:schemeClr val="bg1"/>
                </a:solidFill>
              </a:rPr>
              <a:t> Trigger for hunger and thirst decreases and eventually disappears.</a:t>
            </a:r>
          </a:p>
          <a:p>
            <a:pPr>
              <a:buFont typeface="Wingdings" pitchFamily="2" charset="2"/>
              <a:buChar char="Ø"/>
            </a:pPr>
            <a:r>
              <a:rPr lang="en-US" sz="2000" dirty="0" smtClean="0">
                <a:solidFill>
                  <a:schemeClr val="bg1"/>
                </a:solidFill>
              </a:rPr>
              <a:t> Cancer cells are more demanding and have a faster metabolism.</a:t>
            </a:r>
          </a:p>
          <a:p>
            <a:pPr>
              <a:buFont typeface="Wingdings" pitchFamily="2" charset="2"/>
              <a:buChar char="Ø"/>
            </a:pPr>
            <a:r>
              <a:rPr lang="en-US" sz="2000" dirty="0" smtClean="0">
                <a:solidFill>
                  <a:schemeClr val="bg1"/>
                </a:solidFill>
              </a:rPr>
              <a:t> A patient should not be forced to eat or drink. </a:t>
            </a:r>
          </a:p>
          <a:p>
            <a:pPr>
              <a:buFont typeface="Arial" pitchFamily="34" charset="0"/>
              <a:buChar char="•"/>
            </a:pPr>
            <a:endParaRPr lang="en-US" sz="1600" dirty="0" smtClean="0">
              <a:solidFill>
                <a:schemeClr val="bg1"/>
              </a:solidFill>
            </a:endParaRPr>
          </a:p>
          <a:p>
            <a:r>
              <a:rPr lang="en-US" sz="2400" b="1" dirty="0" smtClean="0">
                <a:solidFill>
                  <a:schemeClr val="bg1"/>
                </a:solidFill>
              </a:rPr>
              <a:t>Decreased ability to swallow</a:t>
            </a:r>
          </a:p>
          <a:p>
            <a:endParaRPr lang="en-US" sz="1600" b="1" dirty="0" smtClean="0">
              <a:solidFill>
                <a:schemeClr val="bg1"/>
              </a:solidFill>
            </a:endParaRPr>
          </a:p>
          <a:p>
            <a:pPr>
              <a:buFont typeface="Wingdings" pitchFamily="2" charset="2"/>
              <a:buChar char="Ø"/>
            </a:pPr>
            <a:r>
              <a:rPr lang="en-US" dirty="0" smtClean="0">
                <a:solidFill>
                  <a:schemeClr val="bg1"/>
                </a:solidFill>
              </a:rPr>
              <a:t> </a:t>
            </a:r>
            <a:r>
              <a:rPr lang="en-US" sz="2000" dirty="0" smtClean="0">
                <a:solidFill>
                  <a:schemeClr val="bg1"/>
                </a:solidFill>
              </a:rPr>
              <a:t>A lot more in the last week so the risk for aspiration increases.</a:t>
            </a:r>
          </a:p>
          <a:p>
            <a:pPr>
              <a:buFont typeface="Wingdings" pitchFamily="2" charset="2"/>
              <a:buChar char="Ø"/>
            </a:pPr>
            <a:r>
              <a:rPr lang="en-US" sz="2000" dirty="0" smtClean="0">
                <a:solidFill>
                  <a:schemeClr val="bg1"/>
                </a:solidFill>
              </a:rPr>
              <a:t> Thirst is a sensation of the mouth so ice chips or swabs may help.</a:t>
            </a:r>
          </a:p>
          <a:p>
            <a:pPr>
              <a:buFont typeface="Wingdings" pitchFamily="2" charset="2"/>
              <a:buChar char="Ø"/>
            </a:pPr>
            <a:r>
              <a:rPr lang="en-US" sz="2000" dirty="0" smtClean="0">
                <a:solidFill>
                  <a:schemeClr val="bg1"/>
                </a:solidFill>
              </a:rPr>
              <a:t> Patients with Alzheimer’s disease often completely forget how to swallow.</a:t>
            </a:r>
          </a:p>
          <a:p>
            <a:pPr marL="231775" indent="-231775">
              <a:buFont typeface="Wingdings" pitchFamily="2" charset="2"/>
              <a:buChar char="Ø"/>
            </a:pPr>
            <a:r>
              <a:rPr lang="en-US" sz="2000" dirty="0" smtClean="0">
                <a:solidFill>
                  <a:schemeClr val="bg1"/>
                </a:solidFill>
              </a:rPr>
              <a:t>One of the reasons why nurse administers the patient medication </a:t>
            </a:r>
          </a:p>
          <a:p>
            <a:pPr marL="231775" indent="-231775"/>
            <a:r>
              <a:rPr lang="en-US" sz="2000" dirty="0" smtClean="0">
                <a:solidFill>
                  <a:schemeClr val="bg1"/>
                </a:solidFill>
              </a:rPr>
              <a:t>	in the patient’s cheek or under the tongue.</a:t>
            </a:r>
          </a:p>
          <a:p>
            <a:endParaRPr lang="en-US" sz="1600" b="1" dirty="0" smtClean="0">
              <a:solidFill>
                <a:schemeClr val="bg1"/>
              </a:solidFill>
            </a:endParaRPr>
          </a:p>
          <a:p>
            <a:r>
              <a:rPr lang="en-US" sz="2400" b="1" dirty="0" smtClean="0">
                <a:solidFill>
                  <a:schemeClr val="bg1"/>
                </a:solidFill>
              </a:rPr>
              <a:t>Weight loss</a:t>
            </a:r>
          </a:p>
          <a:p>
            <a:endParaRPr lang="en-US" sz="1600" b="1" dirty="0" smtClean="0">
              <a:solidFill>
                <a:schemeClr val="bg1"/>
              </a:solidFill>
            </a:endParaRPr>
          </a:p>
          <a:p>
            <a:pPr>
              <a:buFont typeface="Wingdings" pitchFamily="2" charset="2"/>
              <a:buChar char="Ø"/>
            </a:pPr>
            <a:r>
              <a:rPr lang="en-US" sz="2000" dirty="0" smtClean="0">
                <a:solidFill>
                  <a:schemeClr val="bg1"/>
                </a:solidFill>
              </a:rPr>
              <a:t>The patient may lose a lot of weight when getting closer to death.</a:t>
            </a:r>
          </a:p>
        </p:txBody>
      </p:sp>
      <p:pic>
        <p:nvPicPr>
          <p:cNvPr id="5" name="Picture 4" descr="500069-fx3.jpg"/>
          <p:cNvPicPr>
            <a:picLocks noChangeAspect="1"/>
          </p:cNvPicPr>
          <p:nvPr/>
        </p:nvPicPr>
        <p:blipFill>
          <a:blip r:embed="rId3" cstate="print"/>
          <a:stretch>
            <a:fillRect/>
          </a:stretch>
        </p:blipFill>
        <p:spPr>
          <a:xfrm>
            <a:off x="7315200" y="4800600"/>
            <a:ext cx="1447800" cy="14188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18" end="18"/>
                                            </p:txEl>
                                          </p:spTgt>
                                        </p:tgtEl>
                                        <p:attrNameLst>
                                          <p:attrName>style.visibility</p:attrName>
                                        </p:attrNameLst>
                                      </p:cBhvr>
                                      <p:to>
                                        <p:strVal val="visible"/>
                                      </p:to>
                                    </p:set>
                                  </p:childTnLst>
                                </p:cTn>
                              </p:par>
                              <p:par>
                                <p:cTn id="57" presetID="39" presetClass="entr" presetSubtype="0" accel="10000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3500000" scaled="1"/>
          <a:tileRect/>
        </a:gradFill>
        <a:effectLst/>
      </p:bgPr>
    </p:bg>
    <p:spTree>
      <p:nvGrpSpPr>
        <p:cNvPr id="1" name=""/>
        <p:cNvGrpSpPr/>
        <p:nvPr/>
      </p:nvGrpSpPr>
      <p:grpSpPr>
        <a:xfrm>
          <a:off x="0" y="0"/>
          <a:ext cx="0" cy="0"/>
          <a:chOff x="0" y="0"/>
          <a:chExt cx="0" cy="0"/>
        </a:xfrm>
      </p:grpSpPr>
      <p:pic>
        <p:nvPicPr>
          <p:cNvPr id="3" name="Picture 2" descr="girl.jpg"/>
          <p:cNvPicPr>
            <a:picLocks noChangeAspect="1"/>
          </p:cNvPicPr>
          <p:nvPr/>
        </p:nvPicPr>
        <p:blipFill>
          <a:blip r:embed="rId2" cstate="print"/>
          <a:stretch>
            <a:fillRect/>
          </a:stretch>
        </p:blipFill>
        <p:spPr>
          <a:xfrm>
            <a:off x="5715000" y="533400"/>
            <a:ext cx="2857500" cy="1905000"/>
          </a:xfrm>
          <a:prstGeom prst="rect">
            <a:avLst/>
          </a:prstGeom>
        </p:spPr>
      </p:pic>
      <p:sp>
        <p:nvSpPr>
          <p:cNvPr id="4" name="Rectangle 3"/>
          <p:cNvSpPr/>
          <p:nvPr/>
        </p:nvSpPr>
        <p:spPr>
          <a:xfrm>
            <a:off x="990600" y="381000"/>
            <a:ext cx="4572000" cy="2400657"/>
          </a:xfrm>
          <a:prstGeom prst="rect">
            <a:avLst/>
          </a:prstGeom>
        </p:spPr>
        <p:txBody>
          <a:bodyPr>
            <a:spAutoFit/>
          </a:bodyPr>
          <a:lstStyle/>
          <a:p>
            <a:pPr indent="115888"/>
            <a:r>
              <a:rPr lang="en-US" sz="2800" b="1" dirty="0" smtClean="0"/>
              <a:t>Eyes </a:t>
            </a:r>
          </a:p>
          <a:p>
            <a:endParaRPr lang="en-US" sz="1100" dirty="0" smtClean="0"/>
          </a:p>
          <a:p>
            <a:endParaRPr lang="en-US" sz="1100" dirty="0" smtClean="0"/>
          </a:p>
          <a:p>
            <a:r>
              <a:rPr lang="en-US" sz="2000" dirty="0" smtClean="0"/>
              <a:t>  Eyelids become more relaxed.</a:t>
            </a:r>
          </a:p>
          <a:p>
            <a:endParaRPr lang="en-US" sz="2000" dirty="0" smtClean="0"/>
          </a:p>
          <a:p>
            <a:r>
              <a:rPr lang="en-US" sz="2000" dirty="0" smtClean="0"/>
              <a:t>  Sometimes only one eye may be open.</a:t>
            </a:r>
          </a:p>
          <a:p>
            <a:endParaRPr lang="en-US" sz="2000" dirty="0" smtClean="0"/>
          </a:p>
          <a:p>
            <a:r>
              <a:rPr lang="en-US" sz="2000" dirty="0" smtClean="0"/>
              <a:t>  Eyes may be closed all the way as well.</a:t>
            </a:r>
            <a:endParaRPr lang="en-US" sz="2000" dirty="0"/>
          </a:p>
        </p:txBody>
      </p:sp>
      <p:sp>
        <p:nvSpPr>
          <p:cNvPr id="5" name="Rectangle 4"/>
          <p:cNvSpPr/>
          <p:nvPr/>
        </p:nvSpPr>
        <p:spPr>
          <a:xfrm>
            <a:off x="2895600" y="2864584"/>
            <a:ext cx="4572000" cy="1631216"/>
          </a:xfrm>
          <a:prstGeom prst="rect">
            <a:avLst/>
          </a:prstGeom>
        </p:spPr>
        <p:txBody>
          <a:bodyPr>
            <a:spAutoFit/>
          </a:bodyPr>
          <a:lstStyle/>
          <a:p>
            <a:r>
              <a:rPr lang="en-US" sz="2000" dirty="0" smtClean="0"/>
              <a:t>  May become fixated on a certain spot.</a:t>
            </a:r>
          </a:p>
          <a:p>
            <a:endParaRPr lang="en-US" sz="2000" dirty="0" smtClean="0"/>
          </a:p>
          <a:p>
            <a:r>
              <a:rPr lang="en-US" sz="2000" dirty="0" smtClean="0"/>
              <a:t>  Artificial tears may be helpful.</a:t>
            </a:r>
          </a:p>
          <a:p>
            <a:endParaRPr lang="en-US" sz="2000" dirty="0" smtClean="0"/>
          </a:p>
          <a:p>
            <a:r>
              <a:rPr lang="en-US" sz="2000" dirty="0" smtClean="0"/>
              <a:t>  Body dictates the state of patient’s eyes.</a:t>
            </a:r>
            <a:endParaRPr lang="en-US" sz="2000" dirty="0"/>
          </a:p>
        </p:txBody>
      </p:sp>
      <p:sp>
        <p:nvSpPr>
          <p:cNvPr id="6" name="Rectangle 5"/>
          <p:cNvSpPr/>
          <p:nvPr/>
        </p:nvSpPr>
        <p:spPr>
          <a:xfrm>
            <a:off x="990600" y="4572000"/>
            <a:ext cx="6477000" cy="1723549"/>
          </a:xfrm>
          <a:prstGeom prst="rect">
            <a:avLst/>
          </a:prstGeom>
        </p:spPr>
        <p:txBody>
          <a:bodyPr wrap="square">
            <a:spAutoFit/>
          </a:bodyPr>
          <a:lstStyle/>
          <a:p>
            <a:pPr indent="115888"/>
            <a:r>
              <a:rPr lang="en-US" sz="2600" b="1" dirty="0" smtClean="0"/>
              <a:t>Jaw</a:t>
            </a:r>
          </a:p>
          <a:p>
            <a:endParaRPr lang="en-US" sz="2000" dirty="0" smtClean="0"/>
          </a:p>
          <a:p>
            <a:r>
              <a:rPr lang="en-US" sz="2000" dirty="0" smtClean="0"/>
              <a:t>  Jaw may relax causing the mouth to fall open.</a:t>
            </a:r>
          </a:p>
          <a:p>
            <a:endParaRPr lang="en-US" sz="2000" dirty="0" smtClean="0"/>
          </a:p>
          <a:p>
            <a:pPr marL="115888"/>
            <a:r>
              <a:rPr lang="en-US" sz="2000" dirty="0" smtClean="0"/>
              <a:t>Swabs and/or Chap Stick may benefit the patient’s dry lips.</a:t>
            </a:r>
            <a:endParaRPr lang="en-US"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strips(downRight)">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strips(downRight)">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strips(downRight)">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Righ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Righ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strips(downRigh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strips(downRigh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strips(downRight)">
                                      <p:cBhvr>
                                        <p:cTn id="4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polished_to_perfection_sld_2009_02_18_me.jpg"/>
          <p:cNvPicPr>
            <a:picLocks noChangeAspect="1"/>
          </p:cNvPicPr>
          <p:nvPr/>
        </p:nvPicPr>
        <p:blipFill>
          <a:blip r:embed="rId2" cstate="print"/>
          <a:stretch>
            <a:fillRect/>
          </a:stretch>
        </p:blipFill>
        <p:spPr>
          <a:xfrm>
            <a:off x="0" y="0"/>
            <a:ext cx="9144000" cy="6858000"/>
          </a:xfrm>
          <a:prstGeom prst="rect">
            <a:avLst/>
          </a:prstGeom>
        </p:spPr>
      </p:pic>
      <p:sp>
        <p:nvSpPr>
          <p:cNvPr id="11" name="TextBox 10"/>
          <p:cNvSpPr txBox="1"/>
          <p:nvPr/>
        </p:nvSpPr>
        <p:spPr>
          <a:xfrm>
            <a:off x="1981200" y="1117937"/>
            <a:ext cx="5029200" cy="1015663"/>
          </a:xfrm>
          <a:prstGeom prst="rect">
            <a:avLst/>
          </a:prstGeom>
          <a:noFill/>
        </p:spPr>
        <p:txBody>
          <a:bodyPr wrap="square" rtlCol="0">
            <a:spAutoFit/>
          </a:bodyPr>
          <a:lstStyle/>
          <a:p>
            <a:pPr algn="ctr"/>
            <a:r>
              <a:rPr lang="en-US" b="1" dirty="0" smtClean="0"/>
              <a:t> </a:t>
            </a:r>
            <a:r>
              <a:rPr lang="en-US" sz="2800" b="1" dirty="0" smtClean="0"/>
              <a:t>Extended neck</a:t>
            </a:r>
          </a:p>
          <a:p>
            <a:pPr algn="ctr"/>
            <a:endParaRPr lang="en-US" sz="1200" dirty="0" smtClean="0"/>
          </a:p>
          <a:p>
            <a:pPr algn="ctr">
              <a:buFont typeface="Courier New" pitchFamily="49" charset="0"/>
              <a:buChar char="o"/>
            </a:pPr>
            <a:r>
              <a:rPr lang="en-US" sz="2000" dirty="0" smtClean="0"/>
              <a:t> On occasion the patient’s neck extends fully.</a:t>
            </a:r>
            <a:endParaRPr lang="en-US" sz="2000" dirty="0"/>
          </a:p>
        </p:txBody>
      </p:sp>
      <p:sp>
        <p:nvSpPr>
          <p:cNvPr id="12" name="TextBox 11"/>
          <p:cNvSpPr txBox="1"/>
          <p:nvPr/>
        </p:nvSpPr>
        <p:spPr>
          <a:xfrm>
            <a:off x="1600200" y="3581400"/>
            <a:ext cx="6248400" cy="1938992"/>
          </a:xfrm>
          <a:prstGeom prst="rect">
            <a:avLst/>
          </a:prstGeom>
          <a:noFill/>
        </p:spPr>
        <p:txBody>
          <a:bodyPr wrap="square" rtlCol="0">
            <a:spAutoFit/>
          </a:bodyPr>
          <a:lstStyle/>
          <a:p>
            <a:pPr algn="ctr"/>
            <a:r>
              <a:rPr lang="en-US" b="1" dirty="0" smtClean="0"/>
              <a:t> </a:t>
            </a:r>
            <a:r>
              <a:rPr lang="en-US" sz="2800" b="1" dirty="0" smtClean="0"/>
              <a:t>Relaxed earlobes/ear </a:t>
            </a:r>
          </a:p>
          <a:p>
            <a:pPr algn="ctr"/>
            <a:endParaRPr lang="en-US" sz="1200" dirty="0" smtClean="0"/>
          </a:p>
          <a:p>
            <a:pPr algn="ctr">
              <a:buFont typeface="Courier New" pitchFamily="49" charset="0"/>
              <a:buChar char="o"/>
            </a:pPr>
            <a:r>
              <a:rPr lang="en-US" dirty="0" smtClean="0"/>
              <a:t> </a:t>
            </a:r>
            <a:r>
              <a:rPr lang="en-US" sz="2000" dirty="0" smtClean="0"/>
              <a:t>On occasion the patient’s earlobe or entire ear will relax and lay flat against one’s head.</a:t>
            </a:r>
          </a:p>
          <a:p>
            <a:pPr algn="ctr">
              <a:buFont typeface="Courier New" pitchFamily="49" charset="0"/>
              <a:buChar char="o"/>
            </a:pPr>
            <a:endParaRPr lang="en-US" sz="2000" dirty="0" smtClean="0"/>
          </a:p>
          <a:p>
            <a:pPr algn="ctr">
              <a:buFont typeface="Courier New" pitchFamily="49" charset="0"/>
              <a:buChar char="o"/>
            </a:pPr>
            <a:r>
              <a:rPr lang="en-US" sz="2000" dirty="0" smtClean="0"/>
              <a:t> Hearing is the last of the senses to “go!”</a:t>
            </a:r>
            <a:endParaRPr lang="en-US" sz="2000" dirty="0"/>
          </a:p>
        </p:txBody>
      </p:sp>
      <p:pic>
        <p:nvPicPr>
          <p:cNvPr id="17" name="Picture 16" descr="daisy_button_pink_hg_clr_st.gif"/>
          <p:cNvPicPr>
            <a:picLocks noChangeAspect="1"/>
          </p:cNvPicPr>
          <p:nvPr/>
        </p:nvPicPr>
        <p:blipFill>
          <a:blip r:embed="rId3" cstate="print"/>
          <a:stretch>
            <a:fillRect/>
          </a:stretch>
        </p:blipFill>
        <p:spPr>
          <a:xfrm>
            <a:off x="3657600" y="2209800"/>
            <a:ext cx="914400" cy="914400"/>
          </a:xfrm>
          <a:prstGeom prst="rect">
            <a:avLst/>
          </a:prstGeom>
          <a:noFill/>
          <a:ln>
            <a:noFill/>
          </a:ln>
        </p:spPr>
      </p:pic>
      <p:pic>
        <p:nvPicPr>
          <p:cNvPr id="15" name="Picture 14" descr="daisy_button_pink_hg_clr_st.gif"/>
          <p:cNvPicPr>
            <a:picLocks noChangeAspect="1"/>
          </p:cNvPicPr>
          <p:nvPr/>
        </p:nvPicPr>
        <p:blipFill>
          <a:blip r:embed="rId3" cstate="print"/>
          <a:stretch>
            <a:fillRect/>
          </a:stretch>
        </p:blipFill>
        <p:spPr>
          <a:xfrm>
            <a:off x="3276600" y="2438400"/>
            <a:ext cx="838200" cy="838200"/>
          </a:xfrm>
          <a:prstGeom prst="rect">
            <a:avLst/>
          </a:prstGeom>
          <a:noFill/>
          <a:ln>
            <a:noFill/>
          </a:ln>
        </p:spPr>
      </p:pic>
      <p:pic>
        <p:nvPicPr>
          <p:cNvPr id="14" name="Picture 13" descr="daisy_button_pink_hg_clr_st.gif"/>
          <p:cNvPicPr>
            <a:picLocks noChangeAspect="1"/>
          </p:cNvPicPr>
          <p:nvPr/>
        </p:nvPicPr>
        <p:blipFill>
          <a:blip r:embed="rId3" cstate="print"/>
          <a:stretch>
            <a:fillRect/>
          </a:stretch>
        </p:blipFill>
        <p:spPr>
          <a:xfrm>
            <a:off x="3886200" y="2667000"/>
            <a:ext cx="838200" cy="838200"/>
          </a:xfrm>
          <a:prstGeom prst="rect">
            <a:avLst/>
          </a:prstGeom>
          <a:noFill/>
          <a:ln>
            <a:noFill/>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60000"/>
                <a:satMod val="355000"/>
              </a:schemeClr>
            </a:gs>
            <a:gs pos="40000">
              <a:schemeClr val="bg2">
                <a:tint val="85000"/>
                <a:satMod val="320000"/>
              </a:schemeClr>
            </a:gs>
            <a:gs pos="100000">
              <a:schemeClr val="bg2">
                <a:shade val="55000"/>
                <a:satMod val="300000"/>
              </a:schemeClr>
            </a:gs>
          </a:gsLst>
          <a:lin ang="2700000" scaled="1"/>
          <a:tileRect/>
        </a:gradFill>
        <a:effectLst/>
      </p:bgPr>
    </p:bg>
    <p:spTree>
      <p:nvGrpSpPr>
        <p:cNvPr id="1" name=""/>
        <p:cNvGrpSpPr/>
        <p:nvPr/>
      </p:nvGrpSpPr>
      <p:grpSpPr>
        <a:xfrm>
          <a:off x="0" y="0"/>
          <a:ext cx="0" cy="0"/>
          <a:chOff x="0" y="0"/>
          <a:chExt cx="0" cy="0"/>
        </a:xfrm>
      </p:grpSpPr>
      <p:pic>
        <p:nvPicPr>
          <p:cNvPr id="4" name="Picture 3" descr="fiery_dragon_qx_2008_09_08_me.jpg"/>
          <p:cNvPicPr>
            <a:picLocks noChangeAspect="1"/>
          </p:cNvPicPr>
          <p:nvPr/>
        </p:nvPicPr>
        <p:blipFill>
          <a:blip r:embed="rId2" cstate="print">
            <a:lum bright="25000"/>
          </a:blip>
          <a:stretch>
            <a:fillRect/>
          </a:stretch>
        </p:blipFill>
        <p:spPr>
          <a:xfrm>
            <a:off x="571500" y="0"/>
            <a:ext cx="8572500" cy="6858000"/>
          </a:xfrm>
          <a:prstGeom prst="rect">
            <a:avLst/>
          </a:prstGeom>
        </p:spPr>
      </p:pic>
      <p:sp>
        <p:nvSpPr>
          <p:cNvPr id="8" name="Rectangle 7"/>
          <p:cNvSpPr/>
          <p:nvPr/>
        </p:nvSpPr>
        <p:spPr>
          <a:xfrm>
            <a:off x="2438400" y="3258235"/>
            <a:ext cx="4572000" cy="369332"/>
          </a:xfrm>
          <a:prstGeom prst="rect">
            <a:avLst/>
          </a:prstGeom>
        </p:spPr>
        <p:txBody>
          <a:bodyPr>
            <a:spAutoFit/>
          </a:bodyPr>
          <a:lstStyle/>
          <a:p>
            <a:endParaRPr lang="en-US" dirty="0" smtClean="0">
              <a:solidFill>
                <a:schemeClr val="accent4"/>
              </a:solidFill>
            </a:endParaRPr>
          </a:p>
        </p:txBody>
      </p:sp>
      <p:sp>
        <p:nvSpPr>
          <p:cNvPr id="9" name="TextBox 8"/>
          <p:cNvSpPr txBox="1"/>
          <p:nvPr/>
        </p:nvSpPr>
        <p:spPr>
          <a:xfrm>
            <a:off x="609600" y="376535"/>
            <a:ext cx="7162800" cy="461665"/>
          </a:xfrm>
          <a:prstGeom prst="rect">
            <a:avLst/>
          </a:prstGeom>
          <a:noFill/>
        </p:spPr>
        <p:txBody>
          <a:bodyPr wrap="square" rtlCol="0">
            <a:spAutoFit/>
          </a:bodyPr>
          <a:lstStyle/>
          <a:p>
            <a:r>
              <a:rPr lang="en-US" sz="2400" b="1" dirty="0" smtClean="0"/>
              <a:t>Urine output</a:t>
            </a:r>
            <a:endParaRPr lang="en-US" sz="2400" b="1" dirty="0"/>
          </a:p>
        </p:txBody>
      </p:sp>
      <p:sp>
        <p:nvSpPr>
          <p:cNvPr id="10" name="TextBox 9"/>
          <p:cNvSpPr txBox="1"/>
          <p:nvPr/>
        </p:nvSpPr>
        <p:spPr>
          <a:xfrm>
            <a:off x="609600" y="3429000"/>
            <a:ext cx="4724400" cy="461665"/>
          </a:xfrm>
          <a:prstGeom prst="rect">
            <a:avLst/>
          </a:prstGeom>
          <a:noFill/>
        </p:spPr>
        <p:txBody>
          <a:bodyPr wrap="square" rtlCol="0">
            <a:spAutoFit/>
          </a:bodyPr>
          <a:lstStyle/>
          <a:p>
            <a:r>
              <a:rPr lang="en-US" sz="2400" b="1" dirty="0" smtClean="0"/>
              <a:t>Incontinence</a:t>
            </a:r>
            <a:endParaRPr lang="en-US" sz="2400" b="1" dirty="0"/>
          </a:p>
        </p:txBody>
      </p:sp>
      <p:sp>
        <p:nvSpPr>
          <p:cNvPr id="13" name="TextBox 12"/>
          <p:cNvSpPr txBox="1"/>
          <p:nvPr/>
        </p:nvSpPr>
        <p:spPr>
          <a:xfrm>
            <a:off x="533400" y="961072"/>
            <a:ext cx="8305800" cy="2308324"/>
          </a:xfrm>
          <a:prstGeom prst="rect">
            <a:avLst/>
          </a:prstGeom>
          <a:noFill/>
        </p:spPr>
        <p:txBody>
          <a:bodyPr wrap="square" rtlCol="0">
            <a:spAutoFit/>
          </a:bodyPr>
          <a:lstStyle/>
          <a:p>
            <a:pPr>
              <a:buFontTx/>
              <a:buChar char="-"/>
            </a:pPr>
            <a:r>
              <a:rPr lang="en-US" b="1" dirty="0" smtClean="0"/>
              <a:t> As the body shuts down it’s systems, so do the kidneys shut down as well.</a:t>
            </a:r>
          </a:p>
          <a:p>
            <a:endParaRPr lang="en-US" b="1" dirty="0" smtClean="0"/>
          </a:p>
          <a:p>
            <a:pPr marL="120650" indent="-120650">
              <a:buFontTx/>
              <a:buChar char="-"/>
            </a:pPr>
            <a:r>
              <a:rPr lang="en-US" b="1" dirty="0" smtClean="0"/>
              <a:t>As this process progresses, the patient will present with significantly less urine output and the urine will become darker as well because the patient is drinking less which will make the urine more concentrated.</a:t>
            </a:r>
          </a:p>
          <a:p>
            <a:pPr marL="120650" indent="-120650"/>
            <a:endParaRPr lang="en-US" b="1" dirty="0" smtClean="0"/>
          </a:p>
          <a:p>
            <a:pPr marL="120650" indent="-120650">
              <a:buFontTx/>
              <a:buChar char="-"/>
            </a:pPr>
            <a:r>
              <a:rPr lang="en-US" b="1" dirty="0" smtClean="0"/>
              <a:t>Even though the patient is not eating and/or drinking, the body still produces waste.</a:t>
            </a:r>
            <a:endParaRPr lang="en-US" b="1" dirty="0"/>
          </a:p>
        </p:txBody>
      </p:sp>
      <p:sp>
        <p:nvSpPr>
          <p:cNvPr id="14" name="TextBox 13"/>
          <p:cNvSpPr txBox="1"/>
          <p:nvPr/>
        </p:nvSpPr>
        <p:spPr>
          <a:xfrm>
            <a:off x="533400" y="4029670"/>
            <a:ext cx="4953000" cy="1754326"/>
          </a:xfrm>
          <a:prstGeom prst="rect">
            <a:avLst/>
          </a:prstGeom>
          <a:noFill/>
        </p:spPr>
        <p:txBody>
          <a:bodyPr wrap="square" rtlCol="0">
            <a:spAutoFit/>
          </a:bodyPr>
          <a:lstStyle/>
          <a:p>
            <a:pPr marL="120650" indent="-120650">
              <a:buFontTx/>
              <a:buChar char="-"/>
            </a:pPr>
            <a:r>
              <a:rPr lang="en-US" b="1" dirty="0" smtClean="0"/>
              <a:t>Near death and most certainly after death, the patient may become incontinent of urine and/or bowels. </a:t>
            </a:r>
          </a:p>
          <a:p>
            <a:pPr marL="120650" indent="-120650">
              <a:buFontTx/>
              <a:buChar char="-"/>
            </a:pPr>
            <a:endParaRPr lang="en-US" b="1" dirty="0" smtClean="0"/>
          </a:p>
          <a:p>
            <a:pPr marL="115888" indent="-115888"/>
            <a:r>
              <a:rPr lang="en-US" b="1" dirty="0" smtClean="0"/>
              <a:t>- Keep in mind that this may be a sensitive subject for the patient and/or loved ones.</a:t>
            </a:r>
            <a:endParaRPr lang="en-US" b="1" dirty="0"/>
          </a:p>
        </p:txBody>
      </p:sp>
      <p:pic>
        <p:nvPicPr>
          <p:cNvPr id="18" name="Picture 17" descr="dripping_faucet_into_bucket_hg_clr.gif"/>
          <p:cNvPicPr>
            <a:picLocks noChangeAspect="1"/>
          </p:cNvPicPr>
          <p:nvPr/>
        </p:nvPicPr>
        <p:blipFill>
          <a:blip r:embed="rId3" cstate="print"/>
          <a:stretch>
            <a:fillRect/>
          </a:stretch>
        </p:blipFill>
        <p:spPr>
          <a:xfrm>
            <a:off x="5486400" y="3352800"/>
            <a:ext cx="2514600" cy="25146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
                                            <p:txEl>
                                              <p:pRg st="0" end="0"/>
                                            </p:txEl>
                                          </p:spTgt>
                                        </p:tgtEl>
                                      </p:cBhvr>
                                    </p:animEffec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76200" y="850880"/>
            <a:ext cx="6248400" cy="3139321"/>
          </a:xfrm>
          <a:prstGeom prst="rect">
            <a:avLst/>
          </a:prstGeom>
        </p:spPr>
        <p:txBody>
          <a:bodyPr wrap="square">
            <a:spAutoFit/>
          </a:bodyPr>
          <a:lstStyle/>
          <a:p>
            <a:pPr marL="120650" indent="-120650"/>
            <a:r>
              <a:rPr lang="en-US" b="1" dirty="0" smtClean="0"/>
              <a:t>  Because the kidneys filter less, fluids build up and are dumped far away from the heart such as the ankles, </a:t>
            </a:r>
          </a:p>
          <a:p>
            <a:pPr marL="120650" indent="-4763"/>
            <a:r>
              <a:rPr lang="en-US" b="1" dirty="0" smtClean="0"/>
              <a:t>the lower part of the legs and the feet.</a:t>
            </a:r>
          </a:p>
          <a:p>
            <a:pPr marL="120650" indent="-120650"/>
            <a:endParaRPr lang="en-US" b="1" dirty="0" smtClean="0"/>
          </a:p>
          <a:p>
            <a:pPr marL="120650" indent="-120650"/>
            <a:r>
              <a:rPr lang="en-US" b="1" dirty="0" smtClean="0"/>
              <a:t>  Diuretics are not effective because they can’t reach the swollen areas so they would cause dehydration and will just make the patient have to go to the restroom a lot.</a:t>
            </a:r>
          </a:p>
          <a:p>
            <a:pPr marL="120650" indent="-120650"/>
            <a:endParaRPr lang="en-US" b="1" dirty="0" smtClean="0"/>
          </a:p>
          <a:p>
            <a:pPr marL="120650" indent="-120650"/>
            <a:r>
              <a:rPr lang="en-US" b="1" dirty="0" smtClean="0"/>
              <a:t>  It may be better to decrease the patient’s fluid intake.</a:t>
            </a:r>
          </a:p>
          <a:p>
            <a:pPr marL="120650" indent="-120650">
              <a:buFontTx/>
              <a:buChar char="-"/>
            </a:pPr>
            <a:endParaRPr lang="en-US" b="1" dirty="0" smtClean="0"/>
          </a:p>
          <a:p>
            <a:pPr marL="120650" indent="-120650"/>
            <a:r>
              <a:rPr lang="en-US" b="1" dirty="0" smtClean="0"/>
              <a:t>  Lotion may help a patient’s stretched skin.</a:t>
            </a:r>
            <a:endParaRPr lang="en-US" b="1" dirty="0"/>
          </a:p>
        </p:txBody>
      </p:sp>
      <p:sp>
        <p:nvSpPr>
          <p:cNvPr id="3" name="Rectangle 2"/>
          <p:cNvSpPr/>
          <p:nvPr/>
        </p:nvSpPr>
        <p:spPr>
          <a:xfrm>
            <a:off x="76200" y="304800"/>
            <a:ext cx="3276600" cy="492443"/>
          </a:xfrm>
          <a:prstGeom prst="rect">
            <a:avLst/>
          </a:prstGeom>
        </p:spPr>
        <p:txBody>
          <a:bodyPr wrap="square">
            <a:spAutoFit/>
          </a:bodyPr>
          <a:lstStyle/>
          <a:p>
            <a:r>
              <a:rPr lang="en-US" sz="2600" b="1" dirty="0" smtClean="0"/>
              <a:t>Swelling</a:t>
            </a:r>
            <a:endParaRPr lang="en-US" sz="2600" b="1" dirty="0"/>
          </a:p>
        </p:txBody>
      </p:sp>
      <p:pic>
        <p:nvPicPr>
          <p:cNvPr id="4" name="Picture 3" descr="edema.jpg"/>
          <p:cNvPicPr>
            <a:picLocks noChangeAspect="1"/>
          </p:cNvPicPr>
          <p:nvPr/>
        </p:nvPicPr>
        <p:blipFill>
          <a:blip r:embed="rId3" cstate="print"/>
          <a:stretch>
            <a:fillRect/>
          </a:stretch>
        </p:blipFill>
        <p:spPr>
          <a:xfrm rot="16200000">
            <a:off x="6489700" y="850900"/>
            <a:ext cx="23368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CIMG4470.JPG"/>
          <p:cNvPicPr>
            <a:picLocks noChangeAspect="1"/>
          </p:cNvPicPr>
          <p:nvPr/>
        </p:nvPicPr>
        <p:blipFill>
          <a:blip r:embed="rId4" cstate="print"/>
          <a:stretch>
            <a:fillRect/>
          </a:stretch>
        </p:blipFill>
        <p:spPr>
          <a:xfrm>
            <a:off x="1117600" y="4419600"/>
            <a:ext cx="1854200" cy="139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par>
                                <p:cTn id="18" presetID="5"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par>
                                <p:cTn id="21" presetID="5" presetClass="entr" presetSubtype="5"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13028</TotalTime>
  <Words>1207</Words>
  <Application>Microsoft Office PowerPoint</Application>
  <PresentationFormat>On-screen Show (4:3)</PresentationFormat>
  <Paragraphs>187</Paragraphs>
  <Slides>19</Slides>
  <Notes>1</Notes>
  <HiddenSlides>0</HiddenSlides>
  <MMClips>1</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Solstice</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Cheyne-Stokes breathing </vt:lpstr>
      <vt:lpstr>Slide 15</vt:lpstr>
      <vt:lpstr>Slide 16</vt:lpstr>
      <vt:lpstr>Mottling: </vt:lpstr>
      <vt:lpstr>Slide 18</vt:lpstr>
      <vt:lpstr>Slide 19</vt:lpstr>
    </vt:vector>
  </TitlesOfParts>
  <Company>UCDenver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Self-care</dc:title>
  <dc:creator>Adrie van Bokhoven</dc:creator>
  <cp:lastModifiedBy>Adrie van Bokhoven</cp:lastModifiedBy>
  <cp:revision>1229</cp:revision>
  <dcterms:created xsi:type="dcterms:W3CDTF">2009-09-24T22:43:18Z</dcterms:created>
  <dcterms:modified xsi:type="dcterms:W3CDTF">2010-09-30T18:04:31Z</dcterms:modified>
</cp:coreProperties>
</file>